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6858000" cx="9144000"/>
  <p:notesSz cx="6858000" cy="9144000"/>
  <p:embeddedFontLst>
    <p:embeddedFont>
      <p:font typeface="Roboto"/>
      <p:regular r:id="rId56"/>
      <p:bold r:id="rId57"/>
      <p:italic r:id="rId58"/>
      <p:boldItalic r:id="rId59"/>
    </p:embeddedFont>
    <p:embeddedFont>
      <p:font typeface="Roboto Medium"/>
      <p:regular r:id="rId60"/>
      <p:bold r:id="rId61"/>
      <p:italic r:id="rId62"/>
      <p:boldItalic r:id="rId63"/>
    </p:embeddedFont>
    <p:embeddedFont>
      <p:font typeface="Roboto Condensed"/>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8EC800-CE44-42B4-90C9-E0E3E6010576}">
  <a:tblStyle styleId="{328EC800-CE44-42B4-90C9-E0E3E601057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RobotoCondensed-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RobotoCondensed-italic.fntdata"/><Relationship Id="rId21" Type="http://schemas.openxmlformats.org/officeDocument/2006/relationships/slide" Target="slides/slide15.xml"/><Relationship Id="rId65" Type="http://schemas.openxmlformats.org/officeDocument/2006/relationships/font" Target="fonts/RobotoCondensed-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RobotoCondensed-boldItalic.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08c07e449_0_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08c07e449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3108c07e449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08c07e449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08c07e449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t/>
            </a:r>
            <a:endParaRPr/>
          </a:p>
        </p:txBody>
      </p:sp>
      <p:sp>
        <p:nvSpPr>
          <p:cNvPr id="186" name="Google Shape;186;g3108c07e449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08c07e449_0_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08c07e449_0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3108c07e449_0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08c07e449_0_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08c07e449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lang="en-US" sz="2400">
                <a:latin typeface="Roboto Condensed"/>
                <a:ea typeface="Roboto Condensed"/>
                <a:cs typeface="Roboto Condensed"/>
                <a:sym typeface="Roboto Condensed"/>
              </a:rPr>
              <a:t>Đ</a:t>
            </a:r>
            <a:r>
              <a:rPr lang="en-US" sz="2400">
                <a:latin typeface="Roboto Condensed"/>
                <a:ea typeface="Roboto Condensed"/>
                <a:cs typeface="Roboto Condensed"/>
                <a:sym typeface="Roboto Condensed"/>
              </a:rPr>
              <a:t>ây là phần quan trọng nhất</a:t>
            </a:r>
            <a:endParaRPr/>
          </a:p>
        </p:txBody>
      </p:sp>
      <p:sp>
        <p:nvSpPr>
          <p:cNvPr id="207" name="Google Shape;207;g3108c07e449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39d7d76e4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39d7d76e4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400">
                <a:latin typeface="Roboto Condensed"/>
                <a:ea typeface="Roboto Condensed"/>
                <a:cs typeface="Roboto Condensed"/>
                <a:sym typeface="Roboto Condensed"/>
              </a:rPr>
              <a:t>Các giá trị của cột text với các giá trị nhiễu</a:t>
            </a:r>
            <a:endParaRPr/>
          </a:p>
        </p:txBody>
      </p:sp>
      <p:sp>
        <p:nvSpPr>
          <p:cNvPr id="215" name="Google Shape;215;g3039d7d76e4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08c07e449_0_1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08c07e449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3108c07e449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08c07e449_0_1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08c07e449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3108c07e449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08c07e449_0_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08c07e449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3108c07e449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08c07e449_0_1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08c07e449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108c07e449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3877d0963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3877d096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200">
                <a:latin typeface="Roboto Condensed"/>
                <a:ea typeface="Roboto Condensed"/>
                <a:cs typeface="Roboto Condensed"/>
                <a:sym typeface="Roboto Condensed"/>
              </a:rPr>
              <a:t>Chuẩn hóa từ tiếng Anh về dạng gốc để giảm trùng lặp từ vựng. Hàm xử lý từng loại từ theo thứ tự: động từ, trạng từ, tính từ và danh từ, để tránh lỗi chuyển đổi không mong muốn. </a:t>
            </a:r>
            <a:endParaRPr/>
          </a:p>
        </p:txBody>
      </p:sp>
      <p:sp>
        <p:nvSpPr>
          <p:cNvPr id="257" name="Google Shape;257;g303877d096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c601455dc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29c601455dc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29c601455dc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3877d0963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3877d0963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lang="en-US" sz="2100">
                <a:latin typeface="Roboto Condensed"/>
                <a:ea typeface="Roboto Condensed"/>
                <a:cs typeface="Roboto Condensed"/>
                <a:sym typeface="Roboto Condensed"/>
              </a:rPr>
              <a:t>Hàm process_hashtag có nhiệm vụ xử lí các hashtags bên trong các text.</a:t>
            </a:r>
            <a:r>
              <a:rPr b="1" lang="en-US" sz="2100">
                <a:latin typeface="Times New Roman"/>
                <a:ea typeface="Times New Roman"/>
                <a:cs typeface="Times New Roman"/>
                <a:sym typeface="Times New Roman"/>
              </a:rPr>
              <a:t> </a:t>
            </a:r>
            <a:endParaRPr/>
          </a:p>
        </p:txBody>
      </p:sp>
      <p:sp>
        <p:nvSpPr>
          <p:cNvPr id="266" name="Google Shape;266;g303877d0963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3877d0963_0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3877d0963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000">
                <a:latin typeface="Roboto Condensed"/>
                <a:ea typeface="Roboto Condensed"/>
                <a:cs typeface="Roboto Condensed"/>
                <a:sym typeface="Roboto Condensed"/>
              </a:rPr>
              <a:t>Hàm process_text thực hiện nhiều bước để làm sạch, loại bỏ các yếu tố gây nhiễu và chuẩn hóa văn bản. </a:t>
            </a:r>
            <a:endParaRPr/>
          </a:p>
        </p:txBody>
      </p:sp>
      <p:sp>
        <p:nvSpPr>
          <p:cNvPr id="274" name="Google Shape;274;g303877d0963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3877d0963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3877d0963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303877d0963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3877d0963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3877d0963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303877d0963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03877d0963_0_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303877d0963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303877d0963_0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3877d0963_0_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03877d0963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b="1" lang="en-US" sz="2400">
                <a:latin typeface="Roboto Condensed"/>
                <a:ea typeface="Roboto Condensed"/>
                <a:cs typeface="Roboto Condensed"/>
                <a:sym typeface="Roboto Condensed"/>
              </a:rPr>
              <a:t>TF - IDF (Term Frequency – Inverse Document Frequency)</a:t>
            </a:r>
            <a:r>
              <a:rPr lang="en-US" sz="2400">
                <a:latin typeface="Roboto Condensed"/>
                <a:ea typeface="Roboto Condensed"/>
                <a:cs typeface="Roboto Condensed"/>
                <a:sym typeface="Roboto Condensed"/>
              </a:rPr>
              <a:t> : là một phương pháp tính trọng số, phản ánh tầm quan trọng của một từ trong một văn bản. Nó tăng trọng số cho từ xuất hiện nhiều trong văn bản nhưng giảm nếu từ đó xuất hiện ở nhiều tài liệu.</a:t>
            </a:r>
            <a:endParaRPr/>
          </a:p>
        </p:txBody>
      </p:sp>
      <p:sp>
        <p:nvSpPr>
          <p:cNvPr id="309" name="Google Shape;309;g303877d0963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039dc43009_2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039dc43009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b="1" lang="en-US" sz="2400">
                <a:latin typeface="Roboto Condensed"/>
                <a:ea typeface="Roboto Condensed"/>
                <a:cs typeface="Roboto Condensed"/>
                <a:sym typeface="Roboto Condensed"/>
              </a:rPr>
              <a:t>Word2Vec</a:t>
            </a:r>
            <a:r>
              <a:rPr lang="en-US" sz="2400">
                <a:latin typeface="Roboto Condensed"/>
                <a:ea typeface="Roboto Condensed"/>
                <a:cs typeface="Roboto Condensed"/>
                <a:sym typeface="Roboto Condensed"/>
              </a:rPr>
              <a:t> sử dụng mạng nơ-ron để ánh xạ từ sang vector, tạo ra một ma trận từ điển với mỗi từ là một vector trong không gian nhiều chiều. Các từ có nghĩa tương tự sẽ có vector gần nhau trong không gian này.</a:t>
            </a:r>
            <a:endParaRPr/>
          </a:p>
        </p:txBody>
      </p:sp>
      <p:sp>
        <p:nvSpPr>
          <p:cNvPr id="317" name="Google Shape;317;g3039dc43009_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3877d0963_0_1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3877d0963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81000" lvl="0" marL="457200" rtl="0" algn="just">
              <a:spcBef>
                <a:spcPts val="0"/>
              </a:spcBef>
              <a:spcAft>
                <a:spcPts val="0"/>
              </a:spcAft>
              <a:buClr>
                <a:schemeClr val="dk1"/>
              </a:buClr>
              <a:buSzPts val="2400"/>
              <a:buFont typeface="Roboto Condensed"/>
              <a:buChar char="-"/>
            </a:pPr>
            <a:r>
              <a:rPr b="1" lang="en-US" sz="2400">
                <a:latin typeface="Roboto Condensed"/>
                <a:ea typeface="Roboto Condensed"/>
                <a:cs typeface="Roboto Condensed"/>
                <a:sym typeface="Roboto Condensed"/>
              </a:rPr>
              <a:t>Bags of words</a:t>
            </a:r>
            <a:r>
              <a:rPr b="1" lang="en-US" sz="2400">
                <a:latin typeface="Roboto Condensed"/>
                <a:ea typeface="Roboto Condensed"/>
                <a:cs typeface="Roboto Condensed"/>
                <a:sym typeface="Roboto Condensed"/>
              </a:rPr>
              <a:t>:</a:t>
            </a:r>
            <a:r>
              <a:rPr lang="en-US" sz="2400">
                <a:latin typeface="Roboto Condensed"/>
                <a:ea typeface="Roboto Condensed"/>
                <a:cs typeface="Roboto Condensed"/>
                <a:sym typeface="Roboto Condensed"/>
              </a:rPr>
              <a:t> đơn giản đếm tần suất từ trong văn bản mà không xét thứ tự hay ngữ cảnh. Phương pháp gồm các bước: xây dựng từ điển từ riêng biệt, chuyển văn bản thành vector tần suất từ, sau đó so sánh các văn bản dựa trên vector của chúng.</a:t>
            </a:r>
            <a:endParaRPr/>
          </a:p>
        </p:txBody>
      </p:sp>
      <p:sp>
        <p:nvSpPr>
          <p:cNvPr id="325" name="Google Shape;325;g303877d0963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3877d0963_0_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3877d0963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303877d0963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03a29e3331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03a29e333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303a29e333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9ced1ffa31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g29ced1ffa3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29ced1ffa31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3a29e3331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03a29e3331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303a29e3331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03a29e3331_0_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03a29e3331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303a29e3331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0398e353f0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0398e353f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30398e353f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0398e353f0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398e353f0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30398e353f0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398e353f0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398e353f0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30398e353f0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f90580d320_0_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f90580d320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2f90580d320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f90580d320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f90580d320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2f90580d320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0398e353f0_0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0398e353f0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30398e353f0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0398e353f0_0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0398e353f0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30398e353f0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0398e353f0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0398e353f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30398e353f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e524831f8_6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9e524831f8_6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29e524831f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0398e353f0_0_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0398e353f0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30398e353f0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03a41ceeb2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03a41ceeb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303a41ceeb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f9ae16f8d5_2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f9ae16f8d5_2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2f9ae16f8d5_2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039dc43009_2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039dc43009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3039dc43009_2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0398e353f0_0_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30398e353f0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30398e353f0_0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0398e353f0_0_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0398e353f0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30398e353f0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0398e353f0_0_1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30398e353f0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30398e353f0_0_1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f9ae16f8d5_2_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2f9ae16f8d5_2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2f9ae16f8d5_2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f9ae16f8d5_2_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f9ae16f8d5_2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2f9ae16f8d5_2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e524831f8_6_6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9e524831f8_6_6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g29e524831f8_6_6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08c07e449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08c07e449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3108c07e449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08c07e449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08c07e449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3108c07e449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674d8fd0b_0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0674d8fd0b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30674d8fd0b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f50efb354_0_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f50efb354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30f50efb354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08c07e449_0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08c07e44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81000" lvl="0" marL="457200" rtl="0" algn="just">
              <a:spcBef>
                <a:spcPts val="0"/>
              </a:spcBef>
              <a:spcAft>
                <a:spcPts val="0"/>
              </a:spcAft>
              <a:buClr>
                <a:schemeClr val="dk1"/>
              </a:buClr>
              <a:buSzPts val="2400"/>
              <a:buFont typeface="Roboto Condensed"/>
              <a:buChar char="-"/>
            </a:pPr>
            <a:r>
              <a:rPr lang="en-US" sz="2400">
                <a:latin typeface="Roboto Condensed"/>
                <a:ea typeface="Roboto Condensed"/>
                <a:cs typeface="Roboto Condensed"/>
                <a:sym typeface="Roboto Condensed"/>
              </a:rPr>
              <a:t>Các dữ liệu bị thiếu: </a:t>
            </a:r>
            <a:endParaRPr sz="2400">
              <a:latin typeface="Roboto Condensed"/>
              <a:ea typeface="Roboto Condensed"/>
              <a:cs typeface="Roboto Condensed"/>
              <a:sym typeface="Roboto Condensed"/>
            </a:endParaRPr>
          </a:p>
          <a:p>
            <a:pPr indent="-381000" lvl="0" marL="914400" rtl="0" algn="just">
              <a:spcBef>
                <a:spcPts val="0"/>
              </a:spcBef>
              <a:spcAft>
                <a:spcPts val="0"/>
              </a:spcAft>
              <a:buClr>
                <a:schemeClr val="dk1"/>
              </a:buClr>
              <a:buSzPts val="2400"/>
              <a:buFont typeface="Roboto Condensed"/>
              <a:buChar char="+"/>
            </a:pPr>
            <a:r>
              <a:rPr lang="en-US" sz="2400">
                <a:latin typeface="Roboto Condensed"/>
                <a:ea typeface="Roboto Condensed"/>
                <a:cs typeface="Roboto Condensed"/>
                <a:sym typeface="Roboto Condensed"/>
              </a:rPr>
              <a:t>id, text và target: không có giá trị Null</a:t>
            </a:r>
            <a:endParaRPr sz="2400">
              <a:latin typeface="Roboto Condensed"/>
              <a:ea typeface="Roboto Condensed"/>
              <a:cs typeface="Roboto Condensed"/>
              <a:sym typeface="Roboto Condensed"/>
            </a:endParaRPr>
          </a:p>
          <a:p>
            <a:pPr indent="-381000" lvl="0" marL="914400" rtl="0" algn="just">
              <a:spcBef>
                <a:spcPts val="0"/>
              </a:spcBef>
              <a:spcAft>
                <a:spcPts val="0"/>
              </a:spcAft>
              <a:buClr>
                <a:schemeClr val="dk1"/>
              </a:buClr>
              <a:buSzPts val="2400"/>
              <a:buFont typeface="Roboto Condensed"/>
              <a:buChar char="+"/>
            </a:pPr>
            <a:r>
              <a:rPr lang="en-US" sz="2400">
                <a:latin typeface="Roboto Condensed"/>
                <a:ea typeface="Roboto Condensed"/>
                <a:cs typeface="Roboto Condensed"/>
                <a:sym typeface="Roboto Condensed"/>
              </a:rPr>
              <a:t>location: giá trị Null lên đến 33,29% với số lượng phần tử 2534</a:t>
            </a:r>
            <a:endParaRPr sz="2400">
              <a:latin typeface="Roboto Condensed"/>
              <a:ea typeface="Roboto Condensed"/>
              <a:cs typeface="Roboto Condensed"/>
              <a:sym typeface="Roboto Condensed"/>
            </a:endParaRPr>
          </a:p>
          <a:p>
            <a:pPr indent="-381000" lvl="0" marL="914400" rtl="0" algn="just">
              <a:spcBef>
                <a:spcPts val="0"/>
              </a:spcBef>
              <a:spcAft>
                <a:spcPts val="0"/>
              </a:spcAft>
              <a:buClr>
                <a:schemeClr val="dk1"/>
              </a:buClr>
              <a:buSzPts val="2400"/>
              <a:buFont typeface="Roboto Condensed"/>
              <a:buChar char="+"/>
            </a:pPr>
            <a:r>
              <a:rPr lang="en-US" sz="2400">
                <a:latin typeface="Roboto Condensed"/>
                <a:ea typeface="Roboto Condensed"/>
                <a:cs typeface="Roboto Condensed"/>
                <a:sym typeface="Roboto Condensed"/>
              </a:rPr>
              <a:t>keyword: có 0.8% giá trị Null chiếm 61 phần tử</a:t>
            </a:r>
            <a:endParaRPr/>
          </a:p>
        </p:txBody>
      </p:sp>
      <p:sp>
        <p:nvSpPr>
          <p:cNvPr id="169" name="Google Shape;169;g3108c07e44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719138" y="2130425"/>
            <a:ext cx="7772400" cy="1470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580"/>
              </a:spcBef>
              <a:spcAft>
                <a:spcPts val="0"/>
              </a:spcAft>
              <a:buClr>
                <a:srgbClr val="000066"/>
              </a:buClr>
              <a:buSzPts val="2900"/>
              <a:buFont typeface="Arial"/>
              <a:buNone/>
              <a:defRPr/>
            </a:lvl1pPr>
            <a:lvl2pPr lvl="1" algn="l">
              <a:spcBef>
                <a:spcPts val="360"/>
              </a:spcBef>
              <a:spcAft>
                <a:spcPts val="0"/>
              </a:spcAft>
              <a:buClr>
                <a:srgbClr val="000066"/>
              </a:buClr>
              <a:buSzPts val="1800"/>
              <a:buChar char="–"/>
              <a:defRPr/>
            </a:lvl2pPr>
            <a:lvl3pPr lvl="2" algn="l">
              <a:spcBef>
                <a:spcPts val="360"/>
              </a:spcBef>
              <a:spcAft>
                <a:spcPts val="0"/>
              </a:spcAft>
              <a:buClr>
                <a:srgbClr val="000066"/>
              </a:buClr>
              <a:buSzPts val="1800"/>
              <a:buChar char="•"/>
              <a:defRPr/>
            </a:lvl3pPr>
            <a:lvl4pPr lvl="3" algn="l">
              <a:spcBef>
                <a:spcPts val="360"/>
              </a:spcBef>
              <a:spcAft>
                <a:spcPts val="0"/>
              </a:spcAft>
              <a:buClr>
                <a:srgbClr val="000066"/>
              </a:buClr>
              <a:buSzPts val="1800"/>
              <a:buChar char="–"/>
              <a:defRPr/>
            </a:lvl4pPr>
            <a:lvl5pPr lvl="4" algn="l">
              <a:spcBef>
                <a:spcPts val="360"/>
              </a:spcBef>
              <a:spcAft>
                <a:spcPts val="0"/>
              </a:spcAft>
              <a:buClr>
                <a:srgbClr val="000066"/>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609600" y="6245225"/>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2590800" y="6381750"/>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2402305" y="6209130"/>
            <a:ext cx="2133600" cy="549275"/>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752600" y="282575"/>
            <a:ext cx="7086600" cy="944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 type="body"/>
          </p:nvPr>
        </p:nvSpPr>
        <p:spPr>
          <a:xfrm rot="5400000">
            <a:off x="2378869" y="-135731"/>
            <a:ext cx="46910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66"/>
              </a:buClr>
              <a:buSzPts val="1800"/>
              <a:buChar char="•"/>
              <a:defRPr/>
            </a:lvl1pPr>
            <a:lvl2pPr indent="-342900" lvl="1" marL="914400" algn="l">
              <a:spcBef>
                <a:spcPts val="360"/>
              </a:spcBef>
              <a:spcAft>
                <a:spcPts val="0"/>
              </a:spcAft>
              <a:buClr>
                <a:srgbClr val="000066"/>
              </a:buClr>
              <a:buSzPts val="1800"/>
              <a:buChar char="–"/>
              <a:defRPr/>
            </a:lvl2pPr>
            <a:lvl3pPr indent="-342900" lvl="2" marL="1371600" algn="l">
              <a:spcBef>
                <a:spcPts val="360"/>
              </a:spcBef>
              <a:spcAft>
                <a:spcPts val="0"/>
              </a:spcAft>
              <a:buClr>
                <a:srgbClr val="000066"/>
              </a:buClr>
              <a:buSzPts val="1800"/>
              <a:buChar char="•"/>
              <a:defRPr/>
            </a:lvl3pPr>
            <a:lvl4pPr indent="-342900" lvl="3" marL="1828800" algn="l">
              <a:spcBef>
                <a:spcPts val="360"/>
              </a:spcBef>
              <a:spcAft>
                <a:spcPts val="0"/>
              </a:spcAft>
              <a:buClr>
                <a:srgbClr val="000066"/>
              </a:buClr>
              <a:buSzPts val="1800"/>
              <a:buChar char="–"/>
              <a:defRPr/>
            </a:lvl4pPr>
            <a:lvl5pPr indent="-342900" lvl="4" marL="2286000" algn="l">
              <a:spcBef>
                <a:spcPts val="360"/>
              </a:spcBef>
              <a:spcAft>
                <a:spcPts val="0"/>
              </a:spcAft>
              <a:buClr>
                <a:srgbClr val="00006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2606842" y="6278563"/>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89488" y="2274888"/>
            <a:ext cx="6042025"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 type="body"/>
          </p:nvPr>
        </p:nvSpPr>
        <p:spPr>
          <a:xfrm rot="5400000">
            <a:off x="598488" y="293687"/>
            <a:ext cx="60420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66"/>
              </a:buClr>
              <a:buSzPts val="1800"/>
              <a:buChar char="•"/>
              <a:defRPr/>
            </a:lvl1pPr>
            <a:lvl2pPr indent="-342900" lvl="1" marL="914400" algn="l">
              <a:spcBef>
                <a:spcPts val="360"/>
              </a:spcBef>
              <a:spcAft>
                <a:spcPts val="0"/>
              </a:spcAft>
              <a:buClr>
                <a:srgbClr val="000066"/>
              </a:buClr>
              <a:buSzPts val="1800"/>
              <a:buChar char="–"/>
              <a:defRPr/>
            </a:lvl2pPr>
            <a:lvl3pPr indent="-342900" lvl="2" marL="1371600" algn="l">
              <a:spcBef>
                <a:spcPts val="360"/>
              </a:spcBef>
              <a:spcAft>
                <a:spcPts val="0"/>
              </a:spcAft>
              <a:buClr>
                <a:srgbClr val="000066"/>
              </a:buClr>
              <a:buSzPts val="1800"/>
              <a:buChar char="•"/>
              <a:defRPr/>
            </a:lvl3pPr>
            <a:lvl4pPr indent="-342900" lvl="3" marL="1828800" algn="l">
              <a:spcBef>
                <a:spcPts val="360"/>
              </a:spcBef>
              <a:spcAft>
                <a:spcPts val="0"/>
              </a:spcAft>
              <a:buClr>
                <a:srgbClr val="000066"/>
              </a:buClr>
              <a:buSzPts val="1800"/>
              <a:buChar char="–"/>
              <a:defRPr/>
            </a:lvl4pPr>
            <a:lvl5pPr indent="-342900" lvl="4" marL="2286000" algn="l">
              <a:spcBef>
                <a:spcPts val="360"/>
              </a:spcBef>
              <a:spcAft>
                <a:spcPts val="0"/>
              </a:spcAft>
              <a:buClr>
                <a:srgbClr val="00006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2606842" y="6278563"/>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752600" y="282575"/>
            <a:ext cx="7086600" cy="944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609600" y="1633538"/>
            <a:ext cx="8229600" cy="46910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66"/>
              </a:buClr>
              <a:buSzPts val="1800"/>
              <a:buChar char="•"/>
              <a:defRPr/>
            </a:lvl1pPr>
            <a:lvl2pPr indent="-342900" lvl="1" marL="914400" algn="l">
              <a:spcBef>
                <a:spcPts val="360"/>
              </a:spcBef>
              <a:spcAft>
                <a:spcPts val="0"/>
              </a:spcAft>
              <a:buClr>
                <a:srgbClr val="000066"/>
              </a:buClr>
              <a:buSzPts val="1800"/>
              <a:buChar char="–"/>
              <a:defRPr/>
            </a:lvl2pPr>
            <a:lvl3pPr indent="-342900" lvl="2" marL="1371600" algn="l">
              <a:spcBef>
                <a:spcPts val="360"/>
              </a:spcBef>
              <a:spcAft>
                <a:spcPts val="0"/>
              </a:spcAft>
              <a:buClr>
                <a:srgbClr val="000066"/>
              </a:buClr>
              <a:buSzPts val="1800"/>
              <a:buChar char="•"/>
              <a:defRPr/>
            </a:lvl3pPr>
            <a:lvl4pPr indent="-342900" lvl="3" marL="1828800" algn="l">
              <a:spcBef>
                <a:spcPts val="360"/>
              </a:spcBef>
              <a:spcAft>
                <a:spcPts val="0"/>
              </a:spcAft>
              <a:buClr>
                <a:srgbClr val="000066"/>
              </a:buClr>
              <a:buSzPts val="1800"/>
              <a:buChar char="–"/>
              <a:defRPr/>
            </a:lvl4pPr>
            <a:lvl5pPr indent="-342900" lvl="4" marL="2286000" algn="l">
              <a:spcBef>
                <a:spcPts val="360"/>
              </a:spcBef>
              <a:spcAft>
                <a:spcPts val="0"/>
              </a:spcAft>
              <a:buClr>
                <a:srgbClr val="00006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2590800" y="6303962"/>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Autofit/>
          </a:bodyPr>
          <a:lstStyle>
            <a:lvl1pPr indent="-228600" lvl="0" marL="457200" algn="l">
              <a:spcBef>
                <a:spcPts val="480"/>
              </a:spcBef>
              <a:spcAft>
                <a:spcPts val="0"/>
              </a:spcAft>
              <a:buClr>
                <a:srgbClr val="000066"/>
              </a:buClr>
              <a:buSzPts val="2400"/>
              <a:buFont typeface="Arial"/>
              <a:buNone/>
              <a:defRPr sz="2400"/>
            </a:lvl1pPr>
            <a:lvl2pPr indent="-228600" lvl="1" marL="914400" algn="l">
              <a:spcBef>
                <a:spcPts val="400"/>
              </a:spcBef>
              <a:spcAft>
                <a:spcPts val="0"/>
              </a:spcAft>
              <a:buClr>
                <a:srgbClr val="000066"/>
              </a:buClr>
              <a:buSzPts val="2000"/>
              <a:buFont typeface="Arial"/>
              <a:buNone/>
              <a:defRPr sz="2000"/>
            </a:lvl2pPr>
            <a:lvl3pPr indent="-228600" lvl="2" marL="1371600" algn="l">
              <a:spcBef>
                <a:spcPts val="360"/>
              </a:spcBef>
              <a:spcAft>
                <a:spcPts val="0"/>
              </a:spcAft>
              <a:buClr>
                <a:srgbClr val="000066"/>
              </a:buClr>
              <a:buSzPts val="1800"/>
              <a:buFont typeface="Arial"/>
              <a:buNone/>
              <a:defRPr sz="1800"/>
            </a:lvl3pPr>
            <a:lvl4pPr indent="-228600" lvl="3" marL="1828800" algn="l">
              <a:spcBef>
                <a:spcPts val="320"/>
              </a:spcBef>
              <a:spcAft>
                <a:spcPts val="0"/>
              </a:spcAft>
              <a:buClr>
                <a:srgbClr val="000066"/>
              </a:buClr>
              <a:buSzPts val="1600"/>
              <a:buFont typeface="Arial"/>
              <a:buNone/>
              <a:defRPr sz="1600"/>
            </a:lvl4pPr>
            <a:lvl5pPr indent="-228600" lvl="4" marL="2286000" algn="l">
              <a:spcBef>
                <a:spcPts val="320"/>
              </a:spcBef>
              <a:spcAft>
                <a:spcPts val="0"/>
              </a:spcAft>
              <a:buClr>
                <a:srgbClr val="000066"/>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0" name="Google Shape;30;p4"/>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2618874" y="6278563"/>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1752600" y="282575"/>
            <a:ext cx="7086600" cy="944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 type="body"/>
          </p:nvPr>
        </p:nvSpPr>
        <p:spPr>
          <a:xfrm>
            <a:off x="609600" y="1633538"/>
            <a:ext cx="4038600" cy="46910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66"/>
              </a:buClr>
              <a:buSzPts val="1800"/>
              <a:buChar char="•"/>
              <a:defRPr/>
            </a:lvl1pPr>
            <a:lvl2pPr indent="-342900" lvl="1" marL="914400" algn="l">
              <a:spcBef>
                <a:spcPts val="360"/>
              </a:spcBef>
              <a:spcAft>
                <a:spcPts val="0"/>
              </a:spcAft>
              <a:buClr>
                <a:srgbClr val="000066"/>
              </a:buClr>
              <a:buSzPts val="1800"/>
              <a:buChar char="–"/>
              <a:defRPr/>
            </a:lvl2pPr>
            <a:lvl3pPr indent="-342900" lvl="2" marL="1371600" algn="l">
              <a:spcBef>
                <a:spcPts val="360"/>
              </a:spcBef>
              <a:spcAft>
                <a:spcPts val="0"/>
              </a:spcAft>
              <a:buClr>
                <a:srgbClr val="000066"/>
              </a:buClr>
              <a:buSzPts val="1800"/>
              <a:buChar char="•"/>
              <a:defRPr/>
            </a:lvl3pPr>
            <a:lvl4pPr indent="-342900" lvl="3" marL="1828800" algn="l">
              <a:spcBef>
                <a:spcPts val="360"/>
              </a:spcBef>
              <a:spcAft>
                <a:spcPts val="0"/>
              </a:spcAft>
              <a:buClr>
                <a:srgbClr val="000066"/>
              </a:buClr>
              <a:buSzPts val="1800"/>
              <a:buChar char="–"/>
              <a:defRPr/>
            </a:lvl4pPr>
            <a:lvl5pPr indent="-342900" lvl="4" marL="2286000" algn="l">
              <a:spcBef>
                <a:spcPts val="360"/>
              </a:spcBef>
              <a:spcAft>
                <a:spcPts val="0"/>
              </a:spcAft>
              <a:buClr>
                <a:srgbClr val="00006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4800600" y="1633538"/>
            <a:ext cx="4038600" cy="46910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66"/>
              </a:buClr>
              <a:buSzPts val="1800"/>
              <a:buChar char="•"/>
              <a:defRPr/>
            </a:lvl1pPr>
            <a:lvl2pPr indent="-342900" lvl="1" marL="914400" algn="l">
              <a:spcBef>
                <a:spcPts val="360"/>
              </a:spcBef>
              <a:spcAft>
                <a:spcPts val="0"/>
              </a:spcAft>
              <a:buClr>
                <a:srgbClr val="000066"/>
              </a:buClr>
              <a:buSzPts val="1800"/>
              <a:buChar char="–"/>
              <a:defRPr/>
            </a:lvl2pPr>
            <a:lvl3pPr indent="-342900" lvl="2" marL="1371600" algn="l">
              <a:spcBef>
                <a:spcPts val="360"/>
              </a:spcBef>
              <a:spcAft>
                <a:spcPts val="0"/>
              </a:spcAft>
              <a:buClr>
                <a:srgbClr val="000066"/>
              </a:buClr>
              <a:buSzPts val="1800"/>
              <a:buChar char="•"/>
              <a:defRPr/>
            </a:lvl3pPr>
            <a:lvl4pPr indent="-342900" lvl="3" marL="1828800" algn="l">
              <a:spcBef>
                <a:spcPts val="360"/>
              </a:spcBef>
              <a:spcAft>
                <a:spcPts val="0"/>
              </a:spcAft>
              <a:buClr>
                <a:srgbClr val="000066"/>
              </a:buClr>
              <a:buSzPts val="1800"/>
              <a:buChar char="–"/>
              <a:defRPr/>
            </a:lvl4pPr>
            <a:lvl5pPr indent="-342900" lvl="4" marL="2286000" algn="l">
              <a:spcBef>
                <a:spcPts val="360"/>
              </a:spcBef>
              <a:spcAft>
                <a:spcPts val="0"/>
              </a:spcAft>
              <a:buClr>
                <a:srgbClr val="00006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2476500" y="6229935"/>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0066"/>
              </a:buClr>
              <a:buSzPts val="2400"/>
              <a:buFont typeface="Arial"/>
              <a:buNone/>
              <a:defRPr b="1" sz="2400"/>
            </a:lvl1pPr>
            <a:lvl2pPr indent="-228600" lvl="1" marL="914400" algn="l">
              <a:spcBef>
                <a:spcPts val="400"/>
              </a:spcBef>
              <a:spcAft>
                <a:spcPts val="0"/>
              </a:spcAft>
              <a:buClr>
                <a:srgbClr val="000066"/>
              </a:buClr>
              <a:buSzPts val="2000"/>
              <a:buFont typeface="Arial"/>
              <a:buNone/>
              <a:defRPr b="1" sz="2000"/>
            </a:lvl2pPr>
            <a:lvl3pPr indent="-228600" lvl="2" marL="1371600" algn="l">
              <a:spcBef>
                <a:spcPts val="360"/>
              </a:spcBef>
              <a:spcAft>
                <a:spcPts val="0"/>
              </a:spcAft>
              <a:buClr>
                <a:srgbClr val="000066"/>
              </a:buClr>
              <a:buSzPts val="1800"/>
              <a:buFont typeface="Arial"/>
              <a:buNone/>
              <a:defRPr b="1" sz="1800"/>
            </a:lvl3pPr>
            <a:lvl4pPr indent="-228600" lvl="3" marL="1828800" algn="l">
              <a:spcBef>
                <a:spcPts val="320"/>
              </a:spcBef>
              <a:spcAft>
                <a:spcPts val="0"/>
              </a:spcAft>
              <a:buClr>
                <a:srgbClr val="000066"/>
              </a:buClr>
              <a:buSzPts val="1600"/>
              <a:buFont typeface="Arial"/>
              <a:buNone/>
              <a:defRPr b="1" sz="1600"/>
            </a:lvl4pPr>
            <a:lvl5pPr indent="-228600" lvl="4" marL="2286000" algn="l">
              <a:spcBef>
                <a:spcPts val="320"/>
              </a:spcBef>
              <a:spcAft>
                <a:spcPts val="0"/>
              </a:spcAft>
              <a:buClr>
                <a:srgbClr val="000066"/>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66"/>
              </a:buClr>
              <a:buSzPts val="1800"/>
              <a:buChar char="•"/>
              <a:defRPr/>
            </a:lvl1pPr>
            <a:lvl2pPr indent="-342900" lvl="1" marL="914400" algn="l">
              <a:spcBef>
                <a:spcPts val="360"/>
              </a:spcBef>
              <a:spcAft>
                <a:spcPts val="0"/>
              </a:spcAft>
              <a:buClr>
                <a:srgbClr val="000066"/>
              </a:buClr>
              <a:buSzPts val="1800"/>
              <a:buChar char="–"/>
              <a:defRPr/>
            </a:lvl2pPr>
            <a:lvl3pPr indent="-342900" lvl="2" marL="1371600" algn="l">
              <a:spcBef>
                <a:spcPts val="360"/>
              </a:spcBef>
              <a:spcAft>
                <a:spcPts val="0"/>
              </a:spcAft>
              <a:buClr>
                <a:srgbClr val="000066"/>
              </a:buClr>
              <a:buSzPts val="1800"/>
              <a:buChar char="•"/>
              <a:defRPr/>
            </a:lvl3pPr>
            <a:lvl4pPr indent="-342900" lvl="3" marL="1828800" algn="l">
              <a:spcBef>
                <a:spcPts val="360"/>
              </a:spcBef>
              <a:spcAft>
                <a:spcPts val="0"/>
              </a:spcAft>
              <a:buClr>
                <a:srgbClr val="000066"/>
              </a:buClr>
              <a:buSzPts val="1800"/>
              <a:buChar char="–"/>
              <a:defRPr/>
            </a:lvl4pPr>
            <a:lvl5pPr indent="-342900" lvl="4" marL="2286000" algn="l">
              <a:spcBef>
                <a:spcPts val="360"/>
              </a:spcBef>
              <a:spcAft>
                <a:spcPts val="0"/>
              </a:spcAft>
              <a:buClr>
                <a:srgbClr val="00006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000066"/>
              </a:buClr>
              <a:buSzPts val="2400"/>
              <a:buFont typeface="Arial"/>
              <a:buNone/>
              <a:defRPr b="1" sz="2400"/>
            </a:lvl1pPr>
            <a:lvl2pPr indent="-228600" lvl="1" marL="914400" algn="l">
              <a:spcBef>
                <a:spcPts val="400"/>
              </a:spcBef>
              <a:spcAft>
                <a:spcPts val="0"/>
              </a:spcAft>
              <a:buClr>
                <a:srgbClr val="000066"/>
              </a:buClr>
              <a:buSzPts val="2000"/>
              <a:buFont typeface="Arial"/>
              <a:buNone/>
              <a:defRPr b="1" sz="2000"/>
            </a:lvl2pPr>
            <a:lvl3pPr indent="-228600" lvl="2" marL="1371600" algn="l">
              <a:spcBef>
                <a:spcPts val="360"/>
              </a:spcBef>
              <a:spcAft>
                <a:spcPts val="0"/>
              </a:spcAft>
              <a:buClr>
                <a:srgbClr val="000066"/>
              </a:buClr>
              <a:buSzPts val="1800"/>
              <a:buFont typeface="Arial"/>
              <a:buNone/>
              <a:defRPr b="1" sz="1800"/>
            </a:lvl3pPr>
            <a:lvl4pPr indent="-228600" lvl="3" marL="1828800" algn="l">
              <a:spcBef>
                <a:spcPts val="320"/>
              </a:spcBef>
              <a:spcAft>
                <a:spcPts val="0"/>
              </a:spcAft>
              <a:buClr>
                <a:srgbClr val="000066"/>
              </a:buClr>
              <a:buSzPts val="1600"/>
              <a:buFont typeface="Arial"/>
              <a:buNone/>
              <a:defRPr b="1" sz="1600"/>
            </a:lvl4pPr>
            <a:lvl5pPr indent="-228600" lvl="4" marL="2286000" algn="l">
              <a:spcBef>
                <a:spcPts val="320"/>
              </a:spcBef>
              <a:spcAft>
                <a:spcPts val="0"/>
              </a:spcAft>
              <a:buClr>
                <a:srgbClr val="000066"/>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000066"/>
              </a:buClr>
              <a:buSzPts val="1800"/>
              <a:buChar char="•"/>
              <a:defRPr/>
            </a:lvl1pPr>
            <a:lvl2pPr indent="-342900" lvl="1" marL="914400" algn="l">
              <a:spcBef>
                <a:spcPts val="360"/>
              </a:spcBef>
              <a:spcAft>
                <a:spcPts val="0"/>
              </a:spcAft>
              <a:buClr>
                <a:srgbClr val="000066"/>
              </a:buClr>
              <a:buSzPts val="1800"/>
              <a:buChar char="–"/>
              <a:defRPr/>
            </a:lvl2pPr>
            <a:lvl3pPr indent="-342900" lvl="2" marL="1371600" algn="l">
              <a:spcBef>
                <a:spcPts val="360"/>
              </a:spcBef>
              <a:spcAft>
                <a:spcPts val="0"/>
              </a:spcAft>
              <a:buClr>
                <a:srgbClr val="000066"/>
              </a:buClr>
              <a:buSzPts val="1800"/>
              <a:buChar char="•"/>
              <a:defRPr/>
            </a:lvl3pPr>
            <a:lvl4pPr indent="-342900" lvl="3" marL="1828800" algn="l">
              <a:spcBef>
                <a:spcPts val="360"/>
              </a:spcBef>
              <a:spcAft>
                <a:spcPts val="0"/>
              </a:spcAft>
              <a:buClr>
                <a:srgbClr val="000066"/>
              </a:buClr>
              <a:buSzPts val="1800"/>
              <a:buChar char="–"/>
              <a:defRPr/>
            </a:lvl4pPr>
            <a:lvl5pPr indent="-342900" lvl="4" marL="2286000" algn="l">
              <a:spcBef>
                <a:spcPts val="360"/>
              </a:spcBef>
              <a:spcAft>
                <a:spcPts val="0"/>
              </a:spcAft>
              <a:buClr>
                <a:srgbClr val="00006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2564606" y="6278563"/>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752600" y="282575"/>
            <a:ext cx="7086600" cy="944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2590800" y="6278563"/>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2606842" y="6278563"/>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000066"/>
              </a:buClr>
              <a:buSzPts val="3200"/>
              <a:buFont typeface="Arial"/>
              <a:buChar char="•"/>
              <a:defRPr sz="3200"/>
            </a:lvl1pPr>
            <a:lvl2pPr indent="-406400" lvl="1" marL="914400" algn="l">
              <a:spcBef>
                <a:spcPts val="560"/>
              </a:spcBef>
              <a:spcAft>
                <a:spcPts val="0"/>
              </a:spcAft>
              <a:buClr>
                <a:srgbClr val="000066"/>
              </a:buClr>
              <a:buSzPts val="2800"/>
              <a:buFont typeface="Arial"/>
              <a:buChar char="–"/>
              <a:defRPr sz="2800"/>
            </a:lvl2pPr>
            <a:lvl3pPr indent="-381000" lvl="2" marL="1371600" algn="l">
              <a:spcBef>
                <a:spcPts val="480"/>
              </a:spcBef>
              <a:spcAft>
                <a:spcPts val="0"/>
              </a:spcAft>
              <a:buClr>
                <a:srgbClr val="000066"/>
              </a:buClr>
              <a:buSzPts val="2400"/>
              <a:buFont typeface="Arial"/>
              <a:buChar char="•"/>
              <a:defRPr sz="2400"/>
            </a:lvl3pPr>
            <a:lvl4pPr indent="-355600" lvl="3" marL="1828800" algn="l">
              <a:spcBef>
                <a:spcPts val="400"/>
              </a:spcBef>
              <a:spcAft>
                <a:spcPts val="0"/>
              </a:spcAft>
              <a:buClr>
                <a:srgbClr val="000066"/>
              </a:buClr>
              <a:buSzPts val="2000"/>
              <a:buFont typeface="Arial"/>
              <a:buChar char="–"/>
              <a:defRPr sz="2000"/>
            </a:lvl4pPr>
            <a:lvl5pPr indent="-355600" lvl="4" marL="2286000" algn="l">
              <a:spcBef>
                <a:spcPts val="400"/>
              </a:spcBef>
              <a:spcAft>
                <a:spcPts val="0"/>
              </a:spcAft>
              <a:buClr>
                <a:srgbClr val="000066"/>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0066"/>
              </a:buClr>
              <a:buSzPts val="1600"/>
              <a:buFont typeface="Arial"/>
              <a:buNone/>
              <a:defRPr sz="1600"/>
            </a:lvl1pPr>
            <a:lvl2pPr indent="-228600" lvl="1" marL="914400" algn="l">
              <a:spcBef>
                <a:spcPts val="280"/>
              </a:spcBef>
              <a:spcAft>
                <a:spcPts val="0"/>
              </a:spcAft>
              <a:buClr>
                <a:srgbClr val="000066"/>
              </a:buClr>
              <a:buSzPts val="1400"/>
              <a:buFont typeface="Arial"/>
              <a:buNone/>
              <a:defRPr sz="1400"/>
            </a:lvl2pPr>
            <a:lvl3pPr indent="-228600" lvl="2" marL="1371600" algn="l">
              <a:spcBef>
                <a:spcPts val="240"/>
              </a:spcBef>
              <a:spcAft>
                <a:spcPts val="0"/>
              </a:spcAft>
              <a:buClr>
                <a:srgbClr val="000066"/>
              </a:buClr>
              <a:buSzPts val="1200"/>
              <a:buFont typeface="Arial"/>
              <a:buNone/>
              <a:defRPr sz="1200"/>
            </a:lvl3pPr>
            <a:lvl4pPr indent="-228600" lvl="3" marL="1828800" algn="l">
              <a:spcBef>
                <a:spcPts val="200"/>
              </a:spcBef>
              <a:spcAft>
                <a:spcPts val="0"/>
              </a:spcAft>
              <a:buClr>
                <a:srgbClr val="000066"/>
              </a:buClr>
              <a:buSzPts val="1000"/>
              <a:buFont typeface="Arial"/>
              <a:buNone/>
              <a:defRPr sz="1000"/>
            </a:lvl4pPr>
            <a:lvl5pPr indent="-228600" lvl="4" marL="2286000" algn="l">
              <a:spcBef>
                <a:spcPts val="200"/>
              </a:spcBef>
              <a:spcAft>
                <a:spcPts val="0"/>
              </a:spcAft>
              <a:buClr>
                <a:srgbClr val="000066"/>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2606842" y="6278563"/>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p:nvPr>
            <p:ph idx="2" type="pic"/>
          </p:nvPr>
        </p:nvSpPr>
        <p:spPr>
          <a:xfrm>
            <a:off x="3887788" y="987425"/>
            <a:ext cx="4629150" cy="4873625"/>
          </a:xfrm>
          <a:prstGeom prst="rect">
            <a:avLst/>
          </a:prstGeom>
          <a:noFill/>
          <a:ln>
            <a:noFill/>
          </a:ln>
        </p:spPr>
      </p:sp>
      <p:sp>
        <p:nvSpPr>
          <p:cNvPr id="68" name="Google Shape;68;p10"/>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Autofit/>
          </a:bodyPr>
          <a:lstStyle>
            <a:lvl1pPr indent="-228600" lvl="0" marL="457200" algn="l">
              <a:spcBef>
                <a:spcPts val="320"/>
              </a:spcBef>
              <a:spcAft>
                <a:spcPts val="0"/>
              </a:spcAft>
              <a:buClr>
                <a:srgbClr val="000066"/>
              </a:buClr>
              <a:buSzPts val="1600"/>
              <a:buFont typeface="Arial"/>
              <a:buNone/>
              <a:defRPr sz="1600"/>
            </a:lvl1pPr>
            <a:lvl2pPr indent="-228600" lvl="1" marL="914400" algn="l">
              <a:spcBef>
                <a:spcPts val="280"/>
              </a:spcBef>
              <a:spcAft>
                <a:spcPts val="0"/>
              </a:spcAft>
              <a:buClr>
                <a:srgbClr val="000066"/>
              </a:buClr>
              <a:buSzPts val="1400"/>
              <a:buFont typeface="Arial"/>
              <a:buNone/>
              <a:defRPr sz="1400"/>
            </a:lvl2pPr>
            <a:lvl3pPr indent="-228600" lvl="2" marL="1371600" algn="l">
              <a:spcBef>
                <a:spcPts val="240"/>
              </a:spcBef>
              <a:spcAft>
                <a:spcPts val="0"/>
              </a:spcAft>
              <a:buClr>
                <a:srgbClr val="000066"/>
              </a:buClr>
              <a:buSzPts val="1200"/>
              <a:buFont typeface="Arial"/>
              <a:buNone/>
              <a:defRPr sz="1200"/>
            </a:lvl3pPr>
            <a:lvl4pPr indent="-228600" lvl="3" marL="1828800" algn="l">
              <a:spcBef>
                <a:spcPts val="200"/>
              </a:spcBef>
              <a:spcAft>
                <a:spcPts val="0"/>
              </a:spcAft>
              <a:buClr>
                <a:srgbClr val="000066"/>
              </a:buClr>
              <a:buSzPts val="1000"/>
              <a:buFont typeface="Arial"/>
              <a:buNone/>
              <a:defRPr sz="1000"/>
            </a:lvl4pPr>
            <a:lvl5pPr indent="-228600" lvl="4" marL="2286000" algn="l">
              <a:spcBef>
                <a:spcPts val="200"/>
              </a:spcBef>
              <a:spcAft>
                <a:spcPts val="0"/>
              </a:spcAft>
              <a:buClr>
                <a:srgbClr val="000066"/>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2606842" y="6278563"/>
            <a:ext cx="2133600" cy="554038"/>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752600" y="282575"/>
            <a:ext cx="7086600" cy="94456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3200" u="none" cap="none" strike="noStrike">
                <a:solidFill>
                  <a:srgbClr val="996633"/>
                </a:solidFill>
                <a:latin typeface="Arial"/>
                <a:ea typeface="Arial"/>
                <a:cs typeface="Arial"/>
                <a:sym typeface="Arial"/>
              </a:defRPr>
            </a:lvl1pPr>
            <a:lvl2pPr lvl="1" marR="0" rtl="0" algn="l">
              <a:spcBef>
                <a:spcPts val="0"/>
              </a:spcBef>
              <a:spcAft>
                <a:spcPts val="0"/>
              </a:spcAft>
              <a:buSzPts val="1400"/>
              <a:buNone/>
              <a:defRPr b="1" i="0" sz="3200" u="none" cap="none" strike="noStrike">
                <a:solidFill>
                  <a:srgbClr val="996633"/>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996633"/>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996633"/>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996633"/>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996633"/>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996633"/>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996633"/>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996633"/>
                </a:solidFill>
                <a:latin typeface="Arial"/>
                <a:ea typeface="Arial"/>
                <a:cs typeface="Arial"/>
                <a:sym typeface="Arial"/>
              </a:defRPr>
            </a:lvl9pPr>
          </a:lstStyle>
          <a:p/>
        </p:txBody>
      </p:sp>
      <p:sp>
        <p:nvSpPr>
          <p:cNvPr id="11" name="Google Shape;11;p1"/>
          <p:cNvSpPr txBox="1"/>
          <p:nvPr>
            <p:ph idx="1" type="body"/>
          </p:nvPr>
        </p:nvSpPr>
        <p:spPr>
          <a:xfrm>
            <a:off x="609600" y="1633538"/>
            <a:ext cx="8229600" cy="4691062"/>
          </a:xfrm>
          <a:prstGeom prst="rect">
            <a:avLst/>
          </a:prstGeom>
          <a:noFill/>
          <a:ln>
            <a:noFill/>
          </a:ln>
        </p:spPr>
        <p:txBody>
          <a:bodyPr anchorCtr="0" anchor="t" bIns="45700" lIns="91425" spcFirstLastPara="1" rIns="91425" wrap="square" tIns="45700">
            <a:noAutofit/>
          </a:bodyPr>
          <a:lstStyle>
            <a:lvl1pPr indent="-412750" lvl="0" marL="457200" marR="0" rtl="0" algn="l">
              <a:spcBef>
                <a:spcPts val="580"/>
              </a:spcBef>
              <a:spcAft>
                <a:spcPts val="0"/>
              </a:spcAft>
              <a:buClr>
                <a:srgbClr val="000066"/>
              </a:buClr>
              <a:buSzPts val="2900"/>
              <a:buFont typeface="Arial"/>
              <a:buChar char="•"/>
              <a:defRPr b="0" i="0" sz="2900" u="none" cap="none" strike="noStrike">
                <a:solidFill>
                  <a:srgbClr val="000066"/>
                </a:solidFill>
                <a:latin typeface="Arial"/>
                <a:ea typeface="Arial"/>
                <a:cs typeface="Arial"/>
                <a:sym typeface="Arial"/>
              </a:defRPr>
            </a:lvl1pPr>
            <a:lvl2pPr indent="-393700" lvl="1" marL="914400" marR="0" rtl="0" algn="l">
              <a:spcBef>
                <a:spcPts val="520"/>
              </a:spcBef>
              <a:spcAft>
                <a:spcPts val="0"/>
              </a:spcAft>
              <a:buClr>
                <a:srgbClr val="000066"/>
              </a:buClr>
              <a:buSzPts val="2600"/>
              <a:buFont typeface="Arial"/>
              <a:buChar char="–"/>
              <a:defRPr b="0" i="0" sz="2600" u="none" cap="none" strike="noStrike">
                <a:solidFill>
                  <a:srgbClr val="000066"/>
                </a:solidFill>
                <a:latin typeface="Arial"/>
                <a:ea typeface="Arial"/>
                <a:cs typeface="Arial"/>
                <a:sym typeface="Arial"/>
              </a:defRPr>
            </a:lvl2pPr>
            <a:lvl3pPr indent="-368300" lvl="2" marL="1371600" marR="0" rtl="0" algn="l">
              <a:spcBef>
                <a:spcPts val="440"/>
              </a:spcBef>
              <a:spcAft>
                <a:spcPts val="0"/>
              </a:spcAft>
              <a:buClr>
                <a:srgbClr val="000066"/>
              </a:buClr>
              <a:buSzPts val="2200"/>
              <a:buFont typeface="Arial"/>
              <a:buChar char="•"/>
              <a:defRPr b="0" i="0" sz="2200" u="none" cap="none" strike="noStrike">
                <a:solidFill>
                  <a:srgbClr val="000066"/>
                </a:solidFill>
                <a:latin typeface="Arial"/>
                <a:ea typeface="Arial"/>
                <a:cs typeface="Arial"/>
                <a:sym typeface="Arial"/>
              </a:defRPr>
            </a:lvl3pPr>
            <a:lvl4pPr indent="-342900" lvl="3" marL="1828800" marR="0" rtl="0" algn="l">
              <a:spcBef>
                <a:spcPts val="360"/>
              </a:spcBef>
              <a:spcAft>
                <a:spcPts val="0"/>
              </a:spcAft>
              <a:buClr>
                <a:srgbClr val="000066"/>
              </a:buClr>
              <a:buSzPts val="1800"/>
              <a:buFont typeface="Arial"/>
              <a:buChar char="–"/>
              <a:defRPr b="0" i="0" sz="1800" u="none" cap="none" strike="noStrike">
                <a:solidFill>
                  <a:srgbClr val="000066"/>
                </a:solidFill>
                <a:latin typeface="Arial"/>
                <a:ea typeface="Arial"/>
                <a:cs typeface="Arial"/>
                <a:sym typeface="Arial"/>
              </a:defRPr>
            </a:lvl4pPr>
            <a:lvl5pPr indent="-342900" lvl="4" marL="2286000" marR="0" rtl="0" algn="l">
              <a:spcBef>
                <a:spcPts val="360"/>
              </a:spcBef>
              <a:spcAft>
                <a:spcPts val="0"/>
              </a:spcAft>
              <a:buClr>
                <a:srgbClr val="000066"/>
              </a:buClr>
              <a:buSzPts val="1800"/>
              <a:buFont typeface="Arial"/>
              <a:buChar char="»"/>
              <a:defRPr b="0" i="0" sz="1800" u="none" cap="none" strike="noStrike">
                <a:solidFill>
                  <a:srgbClr val="000066"/>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09600" y="6278563"/>
            <a:ext cx="19812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2719388" y="62833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2606842" y="6278563"/>
            <a:ext cx="2133600" cy="55403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4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4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4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4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4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4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4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40.jpg"/><Relationship Id="rId5"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174000" y="2402675"/>
            <a:ext cx="8796000" cy="1416000"/>
          </a:xfrm>
          <a:prstGeom prst="rect">
            <a:avLst/>
          </a:prstGeom>
          <a:noFill/>
          <a:ln>
            <a:noFill/>
          </a:ln>
        </p:spPr>
        <p:txBody>
          <a:bodyPr anchorCtr="0" anchor="ctr" bIns="45700" lIns="91425" spcFirstLastPara="1" rIns="91425" wrap="square" tIns="45700">
            <a:spAutoFit/>
          </a:bodyPr>
          <a:lstStyle/>
          <a:p>
            <a:pPr indent="0" lvl="0" marL="0" rtl="0" algn="ctr">
              <a:lnSpc>
                <a:spcPct val="115000"/>
              </a:lnSpc>
              <a:spcBef>
                <a:spcPts val="0"/>
              </a:spcBef>
              <a:spcAft>
                <a:spcPts val="0"/>
              </a:spcAft>
              <a:buNone/>
            </a:pPr>
            <a:r>
              <a:rPr lang="en-US" sz="4000">
                <a:solidFill>
                  <a:schemeClr val="dk2"/>
                </a:solidFill>
                <a:latin typeface="Roboto"/>
                <a:ea typeface="Roboto"/>
                <a:cs typeface="Roboto"/>
                <a:sym typeface="Roboto"/>
              </a:rPr>
              <a:t>XÂY DỰNG MÔ HÌNH NHẬN DẠNG TWEETS LIÊN QUAN ĐẾN THẢM HỌA</a:t>
            </a:r>
            <a:endParaRPr sz="4000">
              <a:solidFill>
                <a:schemeClr val="dk2"/>
              </a:solidFill>
              <a:latin typeface="Roboto"/>
              <a:ea typeface="Roboto"/>
              <a:cs typeface="Roboto"/>
              <a:sym typeface="Roboto"/>
            </a:endParaRPr>
          </a:p>
        </p:txBody>
      </p:sp>
      <p:sp>
        <p:nvSpPr>
          <p:cNvPr id="90" name="Google Shape;90;p13"/>
          <p:cNvSpPr txBox="1"/>
          <p:nvPr/>
        </p:nvSpPr>
        <p:spPr>
          <a:xfrm>
            <a:off x="1671225" y="141044"/>
            <a:ext cx="6780300" cy="1611300"/>
          </a:xfrm>
          <a:prstGeom prst="rect">
            <a:avLst/>
          </a:prstGeom>
          <a:noFill/>
          <a:ln>
            <a:noFill/>
          </a:ln>
        </p:spPr>
        <p:txBody>
          <a:bodyPr anchorCtr="0" anchor="t" bIns="47875" lIns="95775" spcFirstLastPara="1" rIns="95775" wrap="square" tIns="47875">
            <a:spAutoFit/>
          </a:bodyPr>
          <a:lstStyle/>
          <a:p>
            <a:pPr indent="0" lvl="0" marL="0" marR="0" rtl="0" algn="ctr">
              <a:lnSpc>
                <a:spcPct val="115000"/>
              </a:lnSpc>
              <a:spcBef>
                <a:spcPts val="0"/>
              </a:spcBef>
              <a:spcAft>
                <a:spcPts val="0"/>
              </a:spcAft>
              <a:buNone/>
            </a:pPr>
            <a:r>
              <a:rPr b="1" i="0" lang="en-US" sz="2100" u="none" cap="none" strike="noStrike">
                <a:solidFill>
                  <a:schemeClr val="dk1"/>
                </a:solidFill>
                <a:latin typeface="Roboto"/>
                <a:ea typeface="Roboto"/>
                <a:cs typeface="Roboto"/>
                <a:sym typeface="Roboto"/>
              </a:rPr>
              <a:t> </a:t>
            </a:r>
            <a:r>
              <a:rPr b="1" i="0" lang="en-US" sz="3200" u="none" cap="none" strike="noStrike">
                <a:solidFill>
                  <a:schemeClr val="dk1"/>
                </a:solidFill>
                <a:latin typeface="Roboto"/>
                <a:ea typeface="Roboto"/>
                <a:cs typeface="Roboto"/>
                <a:sym typeface="Roboto"/>
              </a:rPr>
              <a:t>ĐẠI HỌC CẦN THƠ</a:t>
            </a:r>
            <a:br>
              <a:rPr b="1" i="0" lang="en-US" sz="2100" u="none" cap="none" strike="noStrike">
                <a:solidFill>
                  <a:schemeClr val="dk1"/>
                </a:solidFill>
                <a:latin typeface="Roboto"/>
                <a:ea typeface="Roboto"/>
                <a:cs typeface="Roboto"/>
                <a:sym typeface="Roboto"/>
              </a:rPr>
            </a:br>
            <a:r>
              <a:rPr b="1" i="0" lang="en-US" sz="2400" u="none" cap="none" strike="noStrike">
                <a:solidFill>
                  <a:schemeClr val="dk1"/>
                </a:solidFill>
                <a:latin typeface="Roboto"/>
                <a:ea typeface="Roboto"/>
                <a:cs typeface="Roboto"/>
                <a:sym typeface="Roboto"/>
              </a:rPr>
              <a:t>TRƯỜNG CÔNG NGHỆ THÔNG TIN &amp; TT</a:t>
            </a:r>
            <a:endParaRPr b="1" sz="2000">
              <a:solidFill>
                <a:schemeClr val="dk1"/>
              </a:solidFill>
              <a:latin typeface="Roboto"/>
              <a:ea typeface="Roboto"/>
              <a:cs typeface="Roboto"/>
              <a:sym typeface="Roboto"/>
            </a:endParaRPr>
          </a:p>
          <a:p>
            <a:pPr indent="0" lvl="0" marL="0" marR="0" rtl="0" algn="ctr">
              <a:spcBef>
                <a:spcPts val="1200"/>
              </a:spcBef>
              <a:spcAft>
                <a:spcPts val="0"/>
              </a:spcAft>
              <a:buNone/>
            </a:pPr>
            <a:r>
              <a:t/>
            </a:r>
            <a:endParaRPr b="1" i="0" sz="2400" u="none" cap="none" strike="noStrike">
              <a:solidFill>
                <a:srgbClr val="006600"/>
              </a:solidFill>
              <a:latin typeface="Rockwell"/>
              <a:ea typeface="Rockwell"/>
              <a:cs typeface="Rockwell"/>
              <a:sym typeface="Rockwell"/>
            </a:endParaRPr>
          </a:p>
        </p:txBody>
      </p:sp>
      <p:sp>
        <p:nvSpPr>
          <p:cNvPr id="91" name="Google Shape;91;p13"/>
          <p:cNvSpPr txBox="1"/>
          <p:nvPr>
            <p:ph idx="1" type="subTitle"/>
          </p:nvPr>
        </p:nvSpPr>
        <p:spPr>
          <a:xfrm>
            <a:off x="4798500" y="4564625"/>
            <a:ext cx="4171500" cy="1713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0066"/>
              </a:buClr>
              <a:buSzPts val="2000"/>
              <a:buFont typeface="Arial"/>
              <a:buNone/>
            </a:pPr>
            <a:r>
              <a:rPr b="1" lang="en-US" sz="2400">
                <a:solidFill>
                  <a:schemeClr val="dk1"/>
                </a:solidFill>
                <a:latin typeface="Roboto"/>
                <a:ea typeface="Roboto"/>
                <a:cs typeface="Roboto"/>
                <a:sym typeface="Roboto"/>
              </a:rPr>
              <a:t>Sinh viên thực hiện:</a:t>
            </a:r>
            <a:endParaRPr b="1" sz="2400">
              <a:solidFill>
                <a:schemeClr val="dk1"/>
              </a:solidFill>
              <a:latin typeface="Roboto"/>
              <a:ea typeface="Roboto"/>
              <a:cs typeface="Roboto"/>
              <a:sym typeface="Roboto"/>
            </a:endParaRPr>
          </a:p>
          <a:p>
            <a:pPr indent="0" lvl="0" marL="0" rtl="0" algn="l">
              <a:spcBef>
                <a:spcPts val="0"/>
              </a:spcBef>
              <a:spcAft>
                <a:spcPts val="0"/>
              </a:spcAft>
              <a:buClr>
                <a:srgbClr val="000066"/>
              </a:buClr>
              <a:buSzPts val="2000"/>
              <a:buFont typeface="Arial"/>
              <a:buNone/>
            </a:pPr>
            <a:r>
              <a:rPr lang="en-US" sz="2400">
                <a:solidFill>
                  <a:schemeClr val="dk1"/>
                </a:solidFill>
                <a:latin typeface="Roboto Condensed"/>
                <a:ea typeface="Roboto Condensed"/>
                <a:cs typeface="Roboto Condensed"/>
                <a:sym typeface="Roboto Condensed"/>
              </a:rPr>
              <a:t>Trần Nguyễn Nhật Huy B2113333</a:t>
            </a:r>
            <a:endParaRPr sz="2400">
              <a:solidFill>
                <a:schemeClr val="dk1"/>
              </a:solidFill>
              <a:latin typeface="Roboto Condensed"/>
              <a:ea typeface="Roboto Condensed"/>
              <a:cs typeface="Roboto Condensed"/>
              <a:sym typeface="Roboto Condensed"/>
            </a:endParaRPr>
          </a:p>
          <a:p>
            <a:pPr indent="0" lvl="0" marL="0" rtl="0" algn="l">
              <a:spcBef>
                <a:spcPts val="400"/>
              </a:spcBef>
              <a:spcAft>
                <a:spcPts val="0"/>
              </a:spcAft>
              <a:buClr>
                <a:srgbClr val="000066"/>
              </a:buClr>
              <a:buSzPts val="2000"/>
              <a:buFont typeface="Arial"/>
              <a:buNone/>
            </a:pPr>
            <a:r>
              <a:rPr lang="en-US" sz="2400">
                <a:solidFill>
                  <a:schemeClr val="dk1"/>
                </a:solidFill>
                <a:latin typeface="Roboto Condensed"/>
                <a:ea typeface="Roboto Condensed"/>
                <a:cs typeface="Roboto Condensed"/>
                <a:sym typeface="Roboto Condensed"/>
              </a:rPr>
              <a:t>Lê Nhật Trọng B2106819</a:t>
            </a:r>
            <a:endParaRPr sz="2400">
              <a:solidFill>
                <a:schemeClr val="dk1"/>
              </a:solidFill>
              <a:latin typeface="Roboto Condensed"/>
              <a:ea typeface="Roboto Condensed"/>
              <a:cs typeface="Roboto Condensed"/>
              <a:sym typeface="Roboto Condensed"/>
            </a:endParaRPr>
          </a:p>
          <a:p>
            <a:pPr indent="0" lvl="0" marL="0" rtl="0" algn="l">
              <a:spcBef>
                <a:spcPts val="400"/>
              </a:spcBef>
              <a:spcAft>
                <a:spcPts val="0"/>
              </a:spcAft>
              <a:buClr>
                <a:srgbClr val="000066"/>
              </a:buClr>
              <a:buSzPts val="2000"/>
              <a:buFont typeface="Arial"/>
              <a:buNone/>
            </a:pPr>
            <a:r>
              <a:rPr lang="en-US" sz="2400">
                <a:solidFill>
                  <a:schemeClr val="dk1"/>
                </a:solidFill>
                <a:latin typeface="Roboto Condensed"/>
                <a:ea typeface="Roboto Condensed"/>
                <a:cs typeface="Roboto Condensed"/>
                <a:sym typeface="Roboto Condensed"/>
              </a:rPr>
              <a:t>Nguyễn Phúc Hậu B2106790</a:t>
            </a:r>
            <a:endParaRPr sz="2400">
              <a:solidFill>
                <a:schemeClr val="dk1"/>
              </a:solidFill>
              <a:latin typeface="Roboto Condensed"/>
              <a:ea typeface="Roboto Condensed"/>
              <a:cs typeface="Roboto Condensed"/>
              <a:sym typeface="Roboto Condensed"/>
            </a:endParaRPr>
          </a:p>
          <a:p>
            <a:pPr indent="0" lvl="0" marL="0" rtl="0" algn="ctr">
              <a:spcBef>
                <a:spcPts val="400"/>
              </a:spcBef>
              <a:spcAft>
                <a:spcPts val="0"/>
              </a:spcAft>
              <a:buClr>
                <a:srgbClr val="000066"/>
              </a:buClr>
              <a:buSzPts val="2000"/>
              <a:buFont typeface="Arial"/>
              <a:buNone/>
            </a:pPr>
            <a:r>
              <a:rPr b="1" lang="en-US" sz="2000">
                <a:latin typeface="Arial"/>
                <a:ea typeface="Arial"/>
                <a:cs typeface="Arial"/>
                <a:sym typeface="Arial"/>
              </a:rPr>
              <a:t>	</a:t>
            </a:r>
            <a:endParaRPr/>
          </a:p>
          <a:p>
            <a:pPr indent="0" lvl="0" marL="0" rtl="0" algn="ctr">
              <a:spcBef>
                <a:spcPts val="400"/>
              </a:spcBef>
              <a:spcAft>
                <a:spcPts val="0"/>
              </a:spcAft>
              <a:buClr>
                <a:srgbClr val="000066"/>
              </a:buClr>
              <a:buSzPts val="2000"/>
              <a:buFont typeface="Arial"/>
              <a:buNone/>
            </a:pPr>
            <a:r>
              <a:t/>
            </a:r>
            <a:endParaRPr b="1" sz="2000">
              <a:latin typeface="Arial"/>
              <a:ea typeface="Arial"/>
              <a:cs typeface="Arial"/>
              <a:sym typeface="Arial"/>
            </a:endParaRPr>
          </a:p>
        </p:txBody>
      </p:sp>
      <p:sp>
        <p:nvSpPr>
          <p:cNvPr id="92" name="Google Shape;92;p13"/>
          <p:cNvSpPr/>
          <p:nvPr/>
        </p:nvSpPr>
        <p:spPr>
          <a:xfrm>
            <a:off x="1942630" y="5181600"/>
            <a:ext cx="9406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sp>
        <p:nvSpPr>
          <p:cNvPr id="93" name="Google Shape;93;p13"/>
          <p:cNvSpPr/>
          <p:nvPr/>
        </p:nvSpPr>
        <p:spPr>
          <a:xfrm>
            <a:off x="4447607" y="3244334"/>
            <a:ext cx="2487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94" name="Google Shape;94;p13"/>
          <p:cNvSpPr/>
          <p:nvPr/>
        </p:nvSpPr>
        <p:spPr>
          <a:xfrm>
            <a:off x="4447607" y="3244334"/>
            <a:ext cx="2487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95" name="Google Shape;95;p13"/>
          <p:cNvSpPr/>
          <p:nvPr/>
        </p:nvSpPr>
        <p:spPr>
          <a:xfrm>
            <a:off x="2260956" y="5055710"/>
            <a:ext cx="109184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96" name="Google Shape;96;p13"/>
          <p:cNvSpPr txBox="1"/>
          <p:nvPr>
            <p:ph idx="1" type="subTitle"/>
          </p:nvPr>
        </p:nvSpPr>
        <p:spPr>
          <a:xfrm>
            <a:off x="327225" y="4564625"/>
            <a:ext cx="4171500" cy="16113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400"/>
              </a:spcBef>
              <a:spcAft>
                <a:spcPts val="0"/>
              </a:spcAft>
              <a:buClr>
                <a:srgbClr val="000066"/>
              </a:buClr>
              <a:buSzPts val="2000"/>
              <a:buFont typeface="Arial"/>
              <a:buNone/>
            </a:pPr>
            <a:r>
              <a:rPr b="1" lang="en-US" sz="2400">
                <a:solidFill>
                  <a:schemeClr val="dk1"/>
                </a:solidFill>
                <a:latin typeface="Roboto"/>
                <a:ea typeface="Roboto"/>
                <a:cs typeface="Roboto"/>
                <a:sym typeface="Roboto"/>
              </a:rPr>
              <a:t>Giảng viên hướng dẫn:</a:t>
            </a:r>
            <a:endParaRPr b="1" sz="2400">
              <a:solidFill>
                <a:schemeClr val="dk1"/>
              </a:solidFill>
              <a:latin typeface="Roboto"/>
              <a:ea typeface="Roboto"/>
              <a:cs typeface="Roboto"/>
              <a:sym typeface="Roboto"/>
            </a:endParaRPr>
          </a:p>
          <a:p>
            <a:pPr indent="0" lvl="0" marL="0" rtl="0" algn="l">
              <a:spcBef>
                <a:spcPts val="400"/>
              </a:spcBef>
              <a:spcAft>
                <a:spcPts val="0"/>
              </a:spcAft>
              <a:buClr>
                <a:srgbClr val="000066"/>
              </a:buClr>
              <a:buSzPts val="2000"/>
              <a:buFont typeface="Arial"/>
              <a:buNone/>
            </a:pPr>
            <a:r>
              <a:rPr lang="en-US" sz="2400">
                <a:solidFill>
                  <a:schemeClr val="dk1"/>
                </a:solidFill>
                <a:latin typeface="Roboto Condensed"/>
                <a:ea typeface="Roboto Condensed"/>
                <a:cs typeface="Roboto Condensed"/>
                <a:sym typeface="Roboto Condensed"/>
              </a:rPr>
              <a:t>TS.Lưu Tiến Đạo</a:t>
            </a:r>
            <a:endParaRPr sz="2400">
              <a:solidFill>
                <a:schemeClr val="dk1"/>
              </a:solidFill>
              <a:latin typeface="Roboto Condensed"/>
              <a:ea typeface="Roboto Condensed"/>
              <a:cs typeface="Roboto Condensed"/>
              <a:sym typeface="Roboto Condensed"/>
            </a:endParaRPr>
          </a:p>
          <a:p>
            <a:pPr indent="0" lvl="0" marL="0" rtl="0" algn="ctr">
              <a:spcBef>
                <a:spcPts val="400"/>
              </a:spcBef>
              <a:spcAft>
                <a:spcPts val="0"/>
              </a:spcAft>
              <a:buClr>
                <a:srgbClr val="000066"/>
              </a:buClr>
              <a:buSzPts val="2000"/>
              <a:buFont typeface="Arial"/>
              <a:buNone/>
            </a:pPr>
            <a:r>
              <a:rPr b="1" lang="en-US" sz="2400">
                <a:latin typeface="Arial"/>
                <a:ea typeface="Arial"/>
                <a:cs typeface="Arial"/>
                <a:sym typeface="Arial"/>
              </a:rPr>
              <a:t>	</a:t>
            </a:r>
            <a:endParaRPr sz="3300"/>
          </a:p>
          <a:p>
            <a:pPr indent="0" lvl="0" marL="0" rtl="0" algn="ctr">
              <a:spcBef>
                <a:spcPts val="400"/>
              </a:spcBef>
              <a:spcAft>
                <a:spcPts val="0"/>
              </a:spcAft>
              <a:buClr>
                <a:srgbClr val="000066"/>
              </a:buClr>
              <a:buSzPts val="2000"/>
              <a:buFont typeface="Arial"/>
              <a:buNone/>
            </a:pPr>
            <a:r>
              <a:t/>
            </a:r>
            <a:endParaRPr b="1" sz="20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1" name="Google Shape;181;p22"/>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CỘT GIÁ TRỊ </a:t>
            </a:r>
            <a:r>
              <a:rPr b="1" lang="en-US" sz="3700">
                <a:solidFill>
                  <a:schemeClr val="dk1"/>
                </a:solidFill>
                <a:latin typeface="Roboto"/>
                <a:ea typeface="Roboto"/>
                <a:cs typeface="Roboto"/>
                <a:sym typeface="Roboto"/>
              </a:rPr>
              <a:t>ID</a:t>
            </a:r>
            <a:endParaRPr b="1" sz="3700">
              <a:solidFill>
                <a:schemeClr val="dk1"/>
              </a:solidFill>
              <a:latin typeface="Roboto"/>
              <a:ea typeface="Roboto"/>
              <a:cs typeface="Roboto"/>
              <a:sym typeface="Roboto"/>
            </a:endParaRPr>
          </a:p>
        </p:txBody>
      </p:sp>
      <p:pic>
        <p:nvPicPr>
          <p:cNvPr id="182" name="Google Shape;182;p22"/>
          <p:cNvPicPr preferRelativeResize="0"/>
          <p:nvPr/>
        </p:nvPicPr>
        <p:blipFill>
          <a:blip r:embed="rId3">
            <a:alphaModFix/>
          </a:blip>
          <a:stretch>
            <a:fillRect/>
          </a:stretch>
        </p:blipFill>
        <p:spPr>
          <a:xfrm>
            <a:off x="1323399" y="1575775"/>
            <a:ext cx="6497200" cy="4638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idx="12" type="sldNum"/>
          </p:nvPr>
        </p:nvSpPr>
        <p:spPr>
          <a:xfrm>
            <a:off x="2478505" y="63615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9" name="Google Shape;189;p23"/>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CỘT GIÁ TRỊ</a:t>
            </a:r>
            <a:r>
              <a:rPr lang="en-US" sz="3700"/>
              <a:t> </a:t>
            </a:r>
            <a:r>
              <a:rPr b="1" lang="en-US" sz="3700">
                <a:solidFill>
                  <a:schemeClr val="dk1"/>
                </a:solidFill>
                <a:latin typeface="Roboto"/>
                <a:ea typeface="Roboto"/>
                <a:cs typeface="Roboto"/>
                <a:sym typeface="Roboto"/>
              </a:rPr>
              <a:t>KEYWORD</a:t>
            </a:r>
            <a:endParaRPr b="1" sz="3700">
              <a:solidFill>
                <a:schemeClr val="dk1"/>
              </a:solidFill>
              <a:latin typeface="Roboto"/>
              <a:ea typeface="Roboto"/>
              <a:cs typeface="Roboto"/>
              <a:sym typeface="Roboto"/>
            </a:endParaRPr>
          </a:p>
        </p:txBody>
      </p:sp>
      <p:sp>
        <p:nvSpPr>
          <p:cNvPr id="190" name="Google Shape;190;p23"/>
          <p:cNvSpPr txBox="1"/>
          <p:nvPr/>
        </p:nvSpPr>
        <p:spPr>
          <a:xfrm>
            <a:off x="902050" y="1427275"/>
            <a:ext cx="76233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chemeClr val="dk1"/>
                </a:solidFill>
                <a:latin typeface="Roboto Condensed"/>
                <a:ea typeface="Roboto Condensed"/>
                <a:cs typeface="Roboto Condensed"/>
                <a:sym typeface="Roboto Condensed"/>
              </a:rPr>
              <a:t>Gồm các thuật ngữ như “derailment” (trật đường ray), “famine” (nạn đói), “earthquake” (động đất) và các sự kiện liên quan đến thảm họa tự nhiên và nhân tạo khác nhau</a:t>
            </a:r>
            <a:endParaRPr sz="2400">
              <a:solidFill>
                <a:schemeClr val="dk1"/>
              </a:solidFill>
              <a:latin typeface="Roboto Condensed"/>
              <a:ea typeface="Roboto Condensed"/>
              <a:cs typeface="Roboto Condensed"/>
              <a:sym typeface="Roboto Condensed"/>
            </a:endParaRPr>
          </a:p>
        </p:txBody>
      </p:sp>
      <p:pic>
        <p:nvPicPr>
          <p:cNvPr id="191" name="Google Shape;191;p23"/>
          <p:cNvPicPr preferRelativeResize="0"/>
          <p:nvPr/>
        </p:nvPicPr>
        <p:blipFill>
          <a:blip r:embed="rId3">
            <a:alphaModFix/>
          </a:blip>
          <a:stretch>
            <a:fillRect/>
          </a:stretch>
        </p:blipFill>
        <p:spPr>
          <a:xfrm>
            <a:off x="297038" y="2720275"/>
            <a:ext cx="8549924" cy="3647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8" name="Google Shape;198;p24"/>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CỘT GIÁ TRỊ LOCATION</a:t>
            </a:r>
            <a:endParaRPr b="1" sz="3700">
              <a:solidFill>
                <a:schemeClr val="dk1"/>
              </a:solidFill>
              <a:latin typeface="Roboto"/>
              <a:ea typeface="Roboto"/>
              <a:cs typeface="Roboto"/>
              <a:sym typeface="Roboto"/>
            </a:endParaRPr>
          </a:p>
        </p:txBody>
      </p:sp>
      <p:pic>
        <p:nvPicPr>
          <p:cNvPr id="199" name="Google Shape;199;p24"/>
          <p:cNvPicPr preferRelativeResize="0"/>
          <p:nvPr/>
        </p:nvPicPr>
        <p:blipFill>
          <a:blip r:embed="rId3">
            <a:alphaModFix/>
          </a:blip>
          <a:stretch>
            <a:fillRect/>
          </a:stretch>
        </p:blipFill>
        <p:spPr>
          <a:xfrm>
            <a:off x="160275" y="2218900"/>
            <a:ext cx="4946004" cy="3388400"/>
          </a:xfrm>
          <a:prstGeom prst="rect">
            <a:avLst/>
          </a:prstGeom>
          <a:noFill/>
          <a:ln>
            <a:noFill/>
          </a:ln>
        </p:spPr>
      </p:pic>
      <p:sp>
        <p:nvSpPr>
          <p:cNvPr id="200" name="Google Shape;200;p24"/>
          <p:cNvSpPr txBox="1"/>
          <p:nvPr/>
        </p:nvSpPr>
        <p:spPr>
          <a:xfrm>
            <a:off x="5106272" y="2218900"/>
            <a:ext cx="3239100" cy="554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chemeClr val="dk1"/>
                </a:solidFill>
                <a:latin typeface="Roboto Condensed"/>
                <a:ea typeface="Roboto Condensed"/>
                <a:cs typeface="Roboto Condensed"/>
                <a:sym typeface="Roboto Condensed"/>
              </a:rPr>
              <a:t>Các giá trị bị nhiễu như:</a:t>
            </a:r>
            <a:endParaRPr sz="2400">
              <a:solidFill>
                <a:schemeClr val="dk1"/>
              </a:solidFill>
              <a:latin typeface="Roboto Condensed"/>
              <a:ea typeface="Roboto Condensed"/>
              <a:cs typeface="Roboto Condensed"/>
              <a:sym typeface="Roboto Condensed"/>
            </a:endParaRPr>
          </a:p>
        </p:txBody>
      </p:sp>
      <p:pic>
        <p:nvPicPr>
          <p:cNvPr id="201" name="Google Shape;201;p24"/>
          <p:cNvPicPr preferRelativeResize="0"/>
          <p:nvPr/>
        </p:nvPicPr>
        <p:blipFill>
          <a:blip r:embed="rId4">
            <a:alphaModFix/>
          </a:blip>
          <a:stretch>
            <a:fillRect/>
          </a:stretch>
        </p:blipFill>
        <p:spPr>
          <a:xfrm>
            <a:off x="5106285" y="2838742"/>
            <a:ext cx="3893240" cy="820462"/>
          </a:xfrm>
          <a:prstGeom prst="rect">
            <a:avLst/>
          </a:prstGeom>
          <a:noFill/>
          <a:ln>
            <a:noFill/>
          </a:ln>
        </p:spPr>
      </p:pic>
      <p:pic>
        <p:nvPicPr>
          <p:cNvPr id="202" name="Google Shape;202;p24"/>
          <p:cNvPicPr preferRelativeResize="0"/>
          <p:nvPr/>
        </p:nvPicPr>
        <p:blipFill>
          <a:blip r:embed="rId5">
            <a:alphaModFix/>
          </a:blip>
          <a:stretch>
            <a:fillRect/>
          </a:stretch>
        </p:blipFill>
        <p:spPr>
          <a:xfrm>
            <a:off x="5106275" y="3724950"/>
            <a:ext cx="4037725" cy="956993"/>
          </a:xfrm>
          <a:prstGeom prst="rect">
            <a:avLst/>
          </a:prstGeom>
          <a:noFill/>
          <a:ln>
            <a:noFill/>
          </a:ln>
        </p:spPr>
      </p:pic>
      <p:pic>
        <p:nvPicPr>
          <p:cNvPr id="203" name="Google Shape;203;p24"/>
          <p:cNvPicPr preferRelativeResize="0"/>
          <p:nvPr/>
        </p:nvPicPr>
        <p:blipFill>
          <a:blip r:embed="rId6">
            <a:alphaModFix/>
          </a:blip>
          <a:stretch>
            <a:fillRect/>
          </a:stretch>
        </p:blipFill>
        <p:spPr>
          <a:xfrm>
            <a:off x="5106275" y="4747700"/>
            <a:ext cx="4253800" cy="41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0" name="Google Shape;210;p25"/>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CỘT GIÁ TRỊ TEXT</a:t>
            </a:r>
            <a:endParaRPr b="1" sz="3700">
              <a:solidFill>
                <a:schemeClr val="dk1"/>
              </a:solidFill>
              <a:latin typeface="Roboto"/>
              <a:ea typeface="Roboto"/>
              <a:cs typeface="Roboto"/>
              <a:sym typeface="Roboto"/>
            </a:endParaRPr>
          </a:p>
        </p:txBody>
      </p:sp>
      <p:pic>
        <p:nvPicPr>
          <p:cNvPr id="211" name="Google Shape;211;p25"/>
          <p:cNvPicPr preferRelativeResize="0"/>
          <p:nvPr/>
        </p:nvPicPr>
        <p:blipFill>
          <a:blip r:embed="rId3">
            <a:alphaModFix/>
          </a:blip>
          <a:stretch>
            <a:fillRect/>
          </a:stretch>
        </p:blipFill>
        <p:spPr>
          <a:xfrm>
            <a:off x="152400" y="1747175"/>
            <a:ext cx="8839200" cy="42991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8" name="Google Shape;218;p26"/>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CỘT GIÁ TRỊ </a:t>
            </a:r>
            <a:r>
              <a:rPr b="1" lang="en-US" sz="3700">
                <a:solidFill>
                  <a:schemeClr val="dk1"/>
                </a:solidFill>
                <a:latin typeface="Roboto"/>
                <a:ea typeface="Roboto"/>
                <a:cs typeface="Roboto"/>
                <a:sym typeface="Roboto"/>
              </a:rPr>
              <a:t>TEXT</a:t>
            </a:r>
            <a:endParaRPr b="1" sz="3700">
              <a:solidFill>
                <a:schemeClr val="dk1"/>
              </a:solidFill>
              <a:latin typeface="Roboto"/>
              <a:ea typeface="Roboto"/>
              <a:cs typeface="Roboto"/>
              <a:sym typeface="Roboto"/>
            </a:endParaRPr>
          </a:p>
        </p:txBody>
      </p:sp>
      <p:pic>
        <p:nvPicPr>
          <p:cNvPr id="219" name="Google Shape;219;p26"/>
          <p:cNvPicPr preferRelativeResize="0"/>
          <p:nvPr/>
        </p:nvPicPr>
        <p:blipFill>
          <a:blip r:embed="rId3">
            <a:alphaModFix/>
          </a:blip>
          <a:stretch>
            <a:fillRect/>
          </a:stretch>
        </p:blipFill>
        <p:spPr>
          <a:xfrm>
            <a:off x="152400" y="2231900"/>
            <a:ext cx="8839200" cy="34309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6" name="Google Shape;226;p27"/>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CỘT GIÁ TRỊ TARGET</a:t>
            </a:r>
            <a:endParaRPr b="1" sz="3700">
              <a:solidFill>
                <a:schemeClr val="dk1"/>
              </a:solidFill>
              <a:latin typeface="Roboto"/>
              <a:ea typeface="Roboto"/>
              <a:cs typeface="Roboto"/>
              <a:sym typeface="Roboto"/>
            </a:endParaRPr>
          </a:p>
        </p:txBody>
      </p:sp>
      <p:pic>
        <p:nvPicPr>
          <p:cNvPr id="227" name="Google Shape;227;p27"/>
          <p:cNvPicPr preferRelativeResize="0"/>
          <p:nvPr/>
        </p:nvPicPr>
        <p:blipFill>
          <a:blip r:embed="rId3">
            <a:alphaModFix/>
          </a:blip>
          <a:stretch>
            <a:fillRect/>
          </a:stretch>
        </p:blipFill>
        <p:spPr>
          <a:xfrm>
            <a:off x="1335625" y="1499775"/>
            <a:ext cx="6472745" cy="471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4" name="Google Shape;234;p28"/>
          <p:cNvSpPr txBox="1"/>
          <p:nvPr/>
        </p:nvSpPr>
        <p:spPr>
          <a:xfrm>
            <a:off x="1605225" y="76200"/>
            <a:ext cx="7299000" cy="12621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b="1" lang="en-US" sz="3500">
                <a:solidFill>
                  <a:schemeClr val="dk1"/>
                </a:solidFill>
                <a:latin typeface="Roboto Condensed"/>
                <a:ea typeface="Roboto Condensed"/>
                <a:cs typeface="Roboto Condensed"/>
                <a:sym typeface="Roboto Condensed"/>
              </a:rPr>
              <a:t>MỐI QUAN HỆ GIỮA </a:t>
            </a:r>
            <a:endParaRPr b="1" sz="3500">
              <a:solidFill>
                <a:schemeClr val="dk1"/>
              </a:solidFill>
              <a:latin typeface="Roboto Condensed"/>
              <a:ea typeface="Roboto Condensed"/>
              <a:cs typeface="Roboto Condensed"/>
              <a:sym typeface="Roboto Condensed"/>
            </a:endParaRPr>
          </a:p>
          <a:p>
            <a:pPr indent="457200" lvl="0" marL="0" rtl="0" algn="just">
              <a:spcBef>
                <a:spcPts val="0"/>
              </a:spcBef>
              <a:spcAft>
                <a:spcPts val="0"/>
              </a:spcAft>
              <a:buNone/>
            </a:pPr>
            <a:r>
              <a:rPr b="1" lang="en-US" sz="3500">
                <a:solidFill>
                  <a:schemeClr val="dk1"/>
                </a:solidFill>
                <a:latin typeface="Roboto Condensed"/>
                <a:ea typeface="Roboto Condensed"/>
                <a:cs typeface="Roboto Condensed"/>
                <a:sym typeface="Roboto Condensed"/>
              </a:rPr>
              <a:t>KEYWORD VÀ TARGET</a:t>
            </a:r>
            <a:endParaRPr b="1" sz="4800">
              <a:solidFill>
                <a:schemeClr val="dk1"/>
              </a:solidFill>
              <a:latin typeface="Roboto"/>
              <a:ea typeface="Roboto"/>
              <a:cs typeface="Roboto"/>
              <a:sym typeface="Roboto"/>
            </a:endParaRPr>
          </a:p>
        </p:txBody>
      </p:sp>
      <p:pic>
        <p:nvPicPr>
          <p:cNvPr id="235" name="Google Shape;235;p28"/>
          <p:cNvPicPr preferRelativeResize="0"/>
          <p:nvPr/>
        </p:nvPicPr>
        <p:blipFill>
          <a:blip r:embed="rId3">
            <a:alphaModFix/>
          </a:blip>
          <a:stretch>
            <a:fillRect/>
          </a:stretch>
        </p:blipFill>
        <p:spPr>
          <a:xfrm>
            <a:off x="56314" y="1648150"/>
            <a:ext cx="9031383" cy="45004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2" name="Google Shape;242;p29"/>
          <p:cNvSpPr txBox="1"/>
          <p:nvPr/>
        </p:nvSpPr>
        <p:spPr>
          <a:xfrm>
            <a:off x="1605225" y="76200"/>
            <a:ext cx="7299000" cy="12621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b="1" lang="en-US" sz="3500">
                <a:solidFill>
                  <a:schemeClr val="dk1"/>
                </a:solidFill>
                <a:latin typeface="Roboto Condensed"/>
                <a:ea typeface="Roboto Condensed"/>
                <a:cs typeface="Roboto Condensed"/>
                <a:sym typeface="Roboto Condensed"/>
              </a:rPr>
              <a:t>MỐI QUAN HỆ GIỮA </a:t>
            </a:r>
            <a:endParaRPr b="1" sz="3500">
              <a:solidFill>
                <a:schemeClr val="dk1"/>
              </a:solidFill>
              <a:latin typeface="Roboto Condensed"/>
              <a:ea typeface="Roboto Condensed"/>
              <a:cs typeface="Roboto Condensed"/>
              <a:sym typeface="Roboto Condensed"/>
            </a:endParaRPr>
          </a:p>
          <a:p>
            <a:pPr indent="457200" lvl="0" marL="0" rtl="0" algn="just">
              <a:spcBef>
                <a:spcPts val="0"/>
              </a:spcBef>
              <a:spcAft>
                <a:spcPts val="0"/>
              </a:spcAft>
              <a:buNone/>
            </a:pPr>
            <a:r>
              <a:rPr b="1" lang="en-US" sz="3500">
                <a:solidFill>
                  <a:schemeClr val="dk1"/>
                </a:solidFill>
                <a:latin typeface="Roboto Condensed"/>
                <a:ea typeface="Roboto Condensed"/>
                <a:cs typeface="Roboto Condensed"/>
                <a:sym typeface="Roboto Condensed"/>
              </a:rPr>
              <a:t>KEYWORD VÀ TEXT</a:t>
            </a:r>
            <a:endParaRPr b="1" sz="4800">
              <a:solidFill>
                <a:schemeClr val="dk1"/>
              </a:solidFill>
              <a:latin typeface="Roboto"/>
              <a:ea typeface="Roboto"/>
              <a:cs typeface="Roboto"/>
              <a:sym typeface="Roboto"/>
            </a:endParaRPr>
          </a:p>
        </p:txBody>
      </p:sp>
      <p:pic>
        <p:nvPicPr>
          <p:cNvPr id="243" name="Google Shape;243;p29"/>
          <p:cNvPicPr preferRelativeResize="0"/>
          <p:nvPr/>
        </p:nvPicPr>
        <p:blipFill>
          <a:blip r:embed="rId3">
            <a:alphaModFix/>
          </a:blip>
          <a:stretch>
            <a:fillRect/>
          </a:stretch>
        </p:blipFill>
        <p:spPr>
          <a:xfrm>
            <a:off x="481513" y="1704575"/>
            <a:ext cx="8180976" cy="4334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50" name="Google Shape;250;p30"/>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XỬ LÝ DỮ LIỆU</a:t>
            </a:r>
            <a:endParaRPr b="1" sz="3700">
              <a:solidFill>
                <a:schemeClr val="dk1"/>
              </a:solidFill>
              <a:latin typeface="Roboto"/>
              <a:ea typeface="Roboto"/>
              <a:cs typeface="Roboto"/>
              <a:sym typeface="Roboto"/>
            </a:endParaRPr>
          </a:p>
        </p:txBody>
      </p:sp>
      <p:sp>
        <p:nvSpPr>
          <p:cNvPr id="251" name="Google Shape;251;p30"/>
          <p:cNvSpPr txBox="1"/>
          <p:nvPr/>
        </p:nvSpPr>
        <p:spPr>
          <a:xfrm>
            <a:off x="332701" y="1598150"/>
            <a:ext cx="8478600" cy="1293000"/>
          </a:xfrm>
          <a:prstGeom prst="rect">
            <a:avLst/>
          </a:prstGeom>
          <a:noFill/>
          <a:ln>
            <a:noFill/>
          </a:ln>
        </p:spPr>
        <p:txBody>
          <a:bodyPr anchorCtr="0" anchor="t" bIns="91425" lIns="91425" spcFirstLastPara="1" rIns="91425" wrap="square" tIns="91425">
            <a:spAutoFit/>
          </a:bodyPr>
          <a:lstStyle/>
          <a:p>
            <a:pPr indent="-381000" lvl="0" marL="457200" rtl="0" algn="just">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Xử </a:t>
            </a:r>
            <a:r>
              <a:rPr lang="en-US" sz="2400">
                <a:solidFill>
                  <a:schemeClr val="dk1"/>
                </a:solidFill>
                <a:latin typeface="Roboto Condensed"/>
                <a:ea typeface="Roboto Condensed"/>
                <a:cs typeface="Roboto Condensed"/>
                <a:sym typeface="Roboto Condensed"/>
              </a:rPr>
              <a:t>lý</a:t>
            </a:r>
            <a:r>
              <a:rPr lang="en-US" sz="2400">
                <a:solidFill>
                  <a:schemeClr val="dk1"/>
                </a:solidFill>
                <a:latin typeface="Roboto Condensed"/>
                <a:ea typeface="Roboto Condensed"/>
                <a:cs typeface="Roboto Condensed"/>
                <a:sym typeface="Roboto Condensed"/>
              </a:rPr>
              <a:t> dữ liệu:  </a:t>
            </a:r>
            <a:r>
              <a:rPr lang="en-US" sz="2400">
                <a:solidFill>
                  <a:schemeClr val="dk1"/>
                </a:solidFill>
                <a:latin typeface="Roboto Condensed"/>
                <a:ea typeface="Roboto Condensed"/>
                <a:cs typeface="Roboto Condensed"/>
                <a:sym typeface="Roboto Condensed"/>
              </a:rPr>
              <a:t>bỏ một số cột giá trị để tránh ảnh hưởng đến quá trình huấn luyện và kết quả, cũng như giảm thiểu độ phức tạp của dữ liệu.</a:t>
            </a:r>
            <a:endParaRPr sz="2400">
              <a:solidFill>
                <a:schemeClr val="dk1"/>
              </a:solidFill>
              <a:latin typeface="Roboto Condensed"/>
              <a:ea typeface="Roboto Condensed"/>
              <a:cs typeface="Roboto Condensed"/>
              <a:sym typeface="Roboto Condensed"/>
            </a:endParaRPr>
          </a:p>
        </p:txBody>
      </p:sp>
      <p:sp>
        <p:nvSpPr>
          <p:cNvPr id="252" name="Google Shape;252;p30"/>
          <p:cNvSpPr txBox="1"/>
          <p:nvPr/>
        </p:nvSpPr>
        <p:spPr>
          <a:xfrm>
            <a:off x="753175" y="2819850"/>
            <a:ext cx="8094000" cy="2401200"/>
          </a:xfrm>
          <a:prstGeom prst="rect">
            <a:avLst/>
          </a:prstGeom>
          <a:noFill/>
          <a:ln>
            <a:noFill/>
          </a:ln>
        </p:spPr>
        <p:txBody>
          <a:bodyPr anchorCtr="0" anchor="t" bIns="91425" lIns="91425" spcFirstLastPara="1" rIns="91425" wrap="square" tIns="91425">
            <a:spAutoFit/>
          </a:bodyPr>
          <a:lstStyle/>
          <a:p>
            <a:pPr indent="-381000" lvl="0" marL="457200" rtl="0" algn="just">
              <a:spcBef>
                <a:spcPts val="0"/>
              </a:spcBef>
              <a:spcAft>
                <a:spcPts val="0"/>
              </a:spcAft>
              <a:buClr>
                <a:schemeClr val="dk1"/>
              </a:buClr>
              <a:buSzPts val="2400"/>
              <a:buFont typeface="Roboto Condensed"/>
              <a:buChar char="+"/>
            </a:pPr>
            <a:r>
              <a:rPr b="1" lang="en-US" sz="2400">
                <a:solidFill>
                  <a:schemeClr val="dk1"/>
                </a:solidFill>
                <a:latin typeface="Roboto Condensed"/>
                <a:ea typeface="Roboto Condensed"/>
                <a:cs typeface="Roboto Condensed"/>
                <a:sym typeface="Roboto Condensed"/>
              </a:rPr>
              <a:t>id: </a:t>
            </a:r>
            <a:r>
              <a:rPr lang="en-US" sz="2400">
                <a:solidFill>
                  <a:schemeClr val="dk1"/>
                </a:solidFill>
                <a:latin typeface="Roboto Condensed"/>
                <a:ea typeface="Roboto Condensed"/>
                <a:cs typeface="Roboto Condensed"/>
                <a:sym typeface="Roboto Condensed"/>
              </a:rPr>
              <a:t>các giá trị trong cột id không liên tục → bỏ hoàn toàn cột này</a:t>
            </a:r>
            <a:endParaRPr sz="2400">
              <a:solidFill>
                <a:schemeClr val="dk1"/>
              </a:solidFill>
              <a:latin typeface="Roboto Condensed"/>
              <a:ea typeface="Roboto Condensed"/>
              <a:cs typeface="Roboto Condensed"/>
              <a:sym typeface="Roboto Condensed"/>
            </a:endParaRPr>
          </a:p>
          <a:p>
            <a:pPr indent="-381000" lvl="0" marL="457200" rtl="0" algn="just">
              <a:spcBef>
                <a:spcPts val="0"/>
              </a:spcBef>
              <a:spcAft>
                <a:spcPts val="0"/>
              </a:spcAft>
              <a:buClr>
                <a:schemeClr val="dk1"/>
              </a:buClr>
              <a:buSzPts val="2400"/>
              <a:buFont typeface="Roboto Condensed"/>
              <a:buChar char="+"/>
            </a:pPr>
            <a:r>
              <a:rPr b="1" lang="en-US" sz="2400">
                <a:solidFill>
                  <a:schemeClr val="dk1"/>
                </a:solidFill>
                <a:latin typeface="Roboto Condensed"/>
                <a:ea typeface="Roboto Condensed"/>
                <a:cs typeface="Roboto Condensed"/>
                <a:sym typeface="Roboto Condensed"/>
              </a:rPr>
              <a:t>location</a:t>
            </a:r>
            <a:r>
              <a:rPr lang="en-US" sz="2400">
                <a:solidFill>
                  <a:schemeClr val="dk1"/>
                </a:solidFill>
                <a:latin typeface="Roboto Condensed"/>
                <a:ea typeface="Roboto Condensed"/>
                <a:cs typeface="Roboto Condensed"/>
                <a:sym typeface="Roboto Condensed"/>
              </a:rPr>
              <a:t>: số lượng tweets không có giá trị chiếm 33%, vị trí địa lí không ảnh hưởng ý nghĩa tweet → bỏ cột dữ liệu này</a:t>
            </a:r>
            <a:endParaRPr sz="2400">
              <a:solidFill>
                <a:schemeClr val="dk1"/>
              </a:solidFill>
              <a:latin typeface="Roboto Condensed"/>
              <a:ea typeface="Roboto Condensed"/>
              <a:cs typeface="Roboto Condensed"/>
              <a:sym typeface="Roboto Condensed"/>
            </a:endParaRPr>
          </a:p>
          <a:p>
            <a:pPr indent="-381000" lvl="0" marL="457200" rtl="0" algn="just">
              <a:spcBef>
                <a:spcPts val="0"/>
              </a:spcBef>
              <a:spcAft>
                <a:spcPts val="0"/>
              </a:spcAft>
              <a:buClr>
                <a:schemeClr val="dk1"/>
              </a:buClr>
              <a:buSzPts val="2400"/>
              <a:buFont typeface="Roboto Condensed"/>
              <a:buChar char="+"/>
            </a:pPr>
            <a:r>
              <a:rPr b="1" lang="en-US" sz="2400">
                <a:solidFill>
                  <a:schemeClr val="dk1"/>
                </a:solidFill>
                <a:latin typeface="Roboto Condensed"/>
                <a:ea typeface="Roboto Condensed"/>
                <a:cs typeface="Roboto Condensed"/>
                <a:sym typeface="Roboto Condensed"/>
              </a:rPr>
              <a:t>keyword</a:t>
            </a:r>
            <a:r>
              <a:rPr lang="en-US" sz="2400">
                <a:solidFill>
                  <a:schemeClr val="dk1"/>
                </a:solidFill>
                <a:latin typeface="Roboto Condensed"/>
                <a:ea typeface="Roboto Condensed"/>
                <a:cs typeface="Roboto Condensed"/>
                <a:sym typeface="Roboto Condensed"/>
              </a:rPr>
              <a:t>:  có nhiều keyword không liên quan đến thảm họa sẽ làm nhiễu dữ liệu →  không được dùng để huấn luyện mô hình</a:t>
            </a:r>
            <a:endParaRPr sz="2400">
              <a:solidFill>
                <a:schemeClr val="dk1"/>
              </a:solidFill>
              <a:latin typeface="Roboto Condensed"/>
              <a:ea typeface="Roboto Condensed"/>
              <a:cs typeface="Roboto Condensed"/>
              <a:sym typeface="Roboto Condensed"/>
            </a:endParaRPr>
          </a:p>
        </p:txBody>
      </p:sp>
      <p:sp>
        <p:nvSpPr>
          <p:cNvPr id="253" name="Google Shape;253;p30"/>
          <p:cNvSpPr txBox="1"/>
          <p:nvPr/>
        </p:nvSpPr>
        <p:spPr>
          <a:xfrm>
            <a:off x="332700" y="5215300"/>
            <a:ext cx="86409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chemeClr val="dk1"/>
                </a:solidFill>
                <a:latin typeface="Roboto Condensed"/>
                <a:ea typeface="Roboto Condensed"/>
                <a:cs typeface="Roboto Condensed"/>
                <a:sym typeface="Roboto Condensed"/>
              </a:rPr>
              <a:t>→ Dữ liệu được đưa đi huấn luyện gồm 1 cột đặc trưng text và cột nhãn target</a:t>
            </a:r>
            <a:endParaRPr sz="2400">
              <a:solidFill>
                <a:schemeClr val="dk1"/>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0" name="Google Shape;260;p31"/>
          <p:cNvSpPr txBox="1"/>
          <p:nvPr/>
        </p:nvSpPr>
        <p:spPr>
          <a:xfrm>
            <a:off x="1548175" y="384300"/>
            <a:ext cx="7299000" cy="7542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b="1" lang="en-US" sz="3700">
                <a:solidFill>
                  <a:schemeClr val="dk1"/>
                </a:solidFill>
                <a:latin typeface="Roboto Condensed"/>
                <a:ea typeface="Roboto Condensed"/>
                <a:cs typeface="Roboto Condensed"/>
                <a:sym typeface="Roboto Condensed"/>
              </a:rPr>
              <a:t>THIẾT KẾ HÀM LEMMATIZE_WORD </a:t>
            </a:r>
            <a:endParaRPr b="1" sz="3700">
              <a:solidFill>
                <a:schemeClr val="dk1"/>
              </a:solidFill>
              <a:latin typeface="Roboto"/>
              <a:ea typeface="Roboto"/>
              <a:cs typeface="Roboto"/>
              <a:sym typeface="Roboto"/>
            </a:endParaRPr>
          </a:p>
        </p:txBody>
      </p:sp>
      <p:sp>
        <p:nvSpPr>
          <p:cNvPr id="261" name="Google Shape;261;p31"/>
          <p:cNvSpPr txBox="1"/>
          <p:nvPr/>
        </p:nvSpPr>
        <p:spPr>
          <a:xfrm>
            <a:off x="-1881975" y="1457275"/>
            <a:ext cx="6184200" cy="554100"/>
          </a:xfrm>
          <a:prstGeom prst="rect">
            <a:avLst/>
          </a:prstGeom>
          <a:noFill/>
          <a:ln>
            <a:noFill/>
          </a:ln>
        </p:spPr>
        <p:txBody>
          <a:bodyPr anchorCtr="0" anchor="t" bIns="91425" lIns="91425" spcFirstLastPara="1" rIns="91425" wrap="square" tIns="91425">
            <a:spAutoFit/>
          </a:bodyPr>
          <a:lstStyle/>
          <a:p>
            <a:pPr indent="0" lvl="0" marL="2286000" rtl="0" algn="just">
              <a:spcBef>
                <a:spcPts val="0"/>
              </a:spcBef>
              <a:spcAft>
                <a:spcPts val="0"/>
              </a:spcAft>
              <a:buNone/>
            </a:pPr>
            <a:r>
              <a:t/>
            </a:r>
            <a:endParaRPr sz="2400">
              <a:solidFill>
                <a:schemeClr val="dk1"/>
              </a:solidFill>
              <a:latin typeface="Roboto Condensed"/>
              <a:ea typeface="Roboto Condensed"/>
              <a:cs typeface="Roboto Condensed"/>
              <a:sym typeface="Roboto Condensed"/>
            </a:endParaRPr>
          </a:p>
        </p:txBody>
      </p:sp>
      <p:pic>
        <p:nvPicPr>
          <p:cNvPr id="262" name="Google Shape;262;p31"/>
          <p:cNvPicPr preferRelativeResize="0"/>
          <p:nvPr/>
        </p:nvPicPr>
        <p:blipFill>
          <a:blip r:embed="rId3">
            <a:alphaModFix/>
          </a:blip>
          <a:stretch>
            <a:fillRect/>
          </a:stretch>
        </p:blipFill>
        <p:spPr>
          <a:xfrm>
            <a:off x="366100" y="1457275"/>
            <a:ext cx="8697825" cy="5007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p:nvPr/>
        </p:nvSpPr>
        <p:spPr>
          <a:xfrm>
            <a:off x="1942630" y="5181600"/>
            <a:ext cx="94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sp>
        <p:nvSpPr>
          <p:cNvPr id="103" name="Google Shape;103;p14"/>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104" name="Google Shape;104;p14"/>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105" name="Google Shape;105;p14"/>
          <p:cNvSpPr/>
          <p:nvPr/>
        </p:nvSpPr>
        <p:spPr>
          <a:xfrm>
            <a:off x="2260956" y="5055710"/>
            <a:ext cx="109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106" name="Google Shape;106;p14"/>
          <p:cNvSpPr txBox="1"/>
          <p:nvPr/>
        </p:nvSpPr>
        <p:spPr>
          <a:xfrm>
            <a:off x="1787125" y="184575"/>
            <a:ext cx="6877500" cy="9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chemeClr val="dk1"/>
                </a:solidFill>
                <a:latin typeface="Roboto"/>
                <a:ea typeface="Roboto"/>
                <a:cs typeface="Roboto"/>
                <a:sym typeface="Roboto"/>
              </a:rPr>
              <a:t>NỘI DUNG TRÌNH BÀY</a:t>
            </a:r>
            <a:endParaRPr b="1" sz="4000">
              <a:solidFill>
                <a:schemeClr val="dk1"/>
              </a:solidFill>
              <a:latin typeface="Roboto"/>
              <a:ea typeface="Roboto"/>
              <a:cs typeface="Roboto"/>
              <a:sym typeface="Roboto"/>
            </a:endParaRPr>
          </a:p>
        </p:txBody>
      </p:sp>
      <p:sp>
        <p:nvSpPr>
          <p:cNvPr id="107" name="Google Shape;107;p14"/>
          <p:cNvSpPr txBox="1"/>
          <p:nvPr/>
        </p:nvSpPr>
        <p:spPr>
          <a:xfrm>
            <a:off x="257075" y="2038600"/>
            <a:ext cx="8817900" cy="4426500"/>
          </a:xfrm>
          <a:prstGeom prst="rect">
            <a:avLst/>
          </a:prstGeom>
          <a:noFill/>
          <a:ln>
            <a:noFill/>
          </a:ln>
        </p:spPr>
        <p:txBody>
          <a:bodyPr anchorCtr="0" anchor="t" bIns="91425" lIns="91425" spcFirstLastPara="1" rIns="91425" wrap="square" tIns="91425">
            <a:noAutofit/>
          </a:bodyPr>
          <a:lstStyle/>
          <a:p>
            <a:pPr indent="-419100" lvl="0" marL="457200" rtl="0" algn="l">
              <a:lnSpc>
                <a:spcPct val="150000"/>
              </a:lnSpc>
              <a:spcBef>
                <a:spcPts val="0"/>
              </a:spcBef>
              <a:spcAft>
                <a:spcPts val="0"/>
              </a:spcAft>
              <a:buClr>
                <a:schemeClr val="dk1"/>
              </a:buClr>
              <a:buSzPts val="3000"/>
              <a:buFont typeface="Roboto Medium"/>
              <a:buAutoNum type="arabicPeriod"/>
            </a:pPr>
            <a:r>
              <a:rPr lang="en-US" sz="3000">
                <a:solidFill>
                  <a:schemeClr val="dk1"/>
                </a:solidFill>
                <a:latin typeface="Roboto Medium"/>
                <a:ea typeface="Roboto Medium"/>
                <a:cs typeface="Roboto Medium"/>
                <a:sym typeface="Roboto Medium"/>
              </a:rPr>
              <a:t>MÔ TẢ BÀI TOÁN</a:t>
            </a:r>
            <a:endParaRPr sz="3000">
              <a:solidFill>
                <a:schemeClr val="dk1"/>
              </a:solidFill>
              <a:latin typeface="Roboto Medium"/>
              <a:ea typeface="Roboto Medium"/>
              <a:cs typeface="Roboto Medium"/>
              <a:sym typeface="Roboto Medium"/>
            </a:endParaRPr>
          </a:p>
          <a:p>
            <a:pPr indent="-419100" lvl="0" marL="457200" rtl="0" algn="l">
              <a:lnSpc>
                <a:spcPct val="150000"/>
              </a:lnSpc>
              <a:spcBef>
                <a:spcPts val="0"/>
              </a:spcBef>
              <a:spcAft>
                <a:spcPts val="0"/>
              </a:spcAft>
              <a:buClr>
                <a:schemeClr val="dk1"/>
              </a:buClr>
              <a:buSzPts val="3000"/>
              <a:buFont typeface="Roboto Medium"/>
              <a:buAutoNum type="arabicPeriod"/>
            </a:pPr>
            <a:r>
              <a:rPr lang="en-US" sz="3000">
                <a:solidFill>
                  <a:schemeClr val="dk1"/>
                </a:solidFill>
                <a:latin typeface="Roboto Medium"/>
                <a:ea typeface="Roboto Medium"/>
                <a:cs typeface="Roboto Medium"/>
                <a:sym typeface="Roboto Medium"/>
              </a:rPr>
              <a:t>MÔ TẢ</a:t>
            </a:r>
            <a:r>
              <a:rPr lang="en-US" sz="3000">
                <a:solidFill>
                  <a:schemeClr val="dk1"/>
                </a:solidFill>
                <a:latin typeface="Roboto Medium"/>
                <a:ea typeface="Roboto Medium"/>
                <a:cs typeface="Roboto Medium"/>
                <a:sym typeface="Roboto Medium"/>
              </a:rPr>
              <a:t> VÀ PHÂN TÍCH DỮ LIỆU</a:t>
            </a:r>
            <a:endParaRPr sz="3000">
              <a:solidFill>
                <a:schemeClr val="dk1"/>
              </a:solidFill>
              <a:latin typeface="Roboto Medium"/>
              <a:ea typeface="Roboto Medium"/>
              <a:cs typeface="Roboto Medium"/>
              <a:sym typeface="Roboto Medium"/>
            </a:endParaRPr>
          </a:p>
          <a:p>
            <a:pPr indent="-419100" lvl="0" marL="457200" rtl="0" algn="l">
              <a:lnSpc>
                <a:spcPct val="150000"/>
              </a:lnSpc>
              <a:spcBef>
                <a:spcPts val="0"/>
              </a:spcBef>
              <a:spcAft>
                <a:spcPts val="0"/>
              </a:spcAft>
              <a:buClr>
                <a:schemeClr val="dk1"/>
              </a:buClr>
              <a:buSzPts val="3000"/>
              <a:buFont typeface="Roboto Medium"/>
              <a:buAutoNum type="arabicPeriod"/>
            </a:pPr>
            <a:r>
              <a:rPr lang="en-US" sz="3000">
                <a:solidFill>
                  <a:schemeClr val="dk1"/>
                </a:solidFill>
                <a:latin typeface="Roboto Medium"/>
                <a:ea typeface="Roboto Medium"/>
                <a:cs typeface="Roboto Medium"/>
                <a:sym typeface="Roboto Medium"/>
              </a:rPr>
              <a:t>CÁC MÔ HÌNH HUẤN LUYỆN</a:t>
            </a:r>
            <a:endParaRPr sz="3000">
              <a:solidFill>
                <a:schemeClr val="dk1"/>
              </a:solidFill>
              <a:latin typeface="Roboto Medium"/>
              <a:ea typeface="Roboto Medium"/>
              <a:cs typeface="Roboto Medium"/>
              <a:sym typeface="Roboto Medium"/>
            </a:endParaRPr>
          </a:p>
          <a:p>
            <a:pPr indent="-419100" lvl="0" marL="457200" rtl="0" algn="l">
              <a:lnSpc>
                <a:spcPct val="150000"/>
              </a:lnSpc>
              <a:spcBef>
                <a:spcPts val="0"/>
              </a:spcBef>
              <a:spcAft>
                <a:spcPts val="0"/>
              </a:spcAft>
              <a:buClr>
                <a:schemeClr val="dk1"/>
              </a:buClr>
              <a:buSzPts val="3000"/>
              <a:buFont typeface="Roboto Medium"/>
              <a:buAutoNum type="arabicPeriod"/>
            </a:pPr>
            <a:r>
              <a:rPr lang="en-US" sz="3000">
                <a:solidFill>
                  <a:schemeClr val="dk1"/>
                </a:solidFill>
                <a:latin typeface="Roboto Medium"/>
                <a:ea typeface="Roboto Medium"/>
                <a:cs typeface="Roboto Medium"/>
                <a:sym typeface="Roboto Medium"/>
              </a:rPr>
              <a:t>KẾT QUẢ HUẤN LUYỆN VÀ ĐÁNH GIÁ MÔ HÌNH</a:t>
            </a:r>
            <a:endParaRPr sz="3000">
              <a:solidFill>
                <a:schemeClr val="dk1"/>
              </a:solidFill>
              <a:latin typeface="Roboto Medium"/>
              <a:ea typeface="Roboto Medium"/>
              <a:cs typeface="Roboto Medium"/>
              <a:sym typeface="Roboto Medium"/>
            </a:endParaRPr>
          </a:p>
          <a:p>
            <a:pPr indent="-419100" lvl="0" marL="457200" rtl="0" algn="l">
              <a:lnSpc>
                <a:spcPct val="150000"/>
              </a:lnSpc>
              <a:spcBef>
                <a:spcPts val="0"/>
              </a:spcBef>
              <a:spcAft>
                <a:spcPts val="0"/>
              </a:spcAft>
              <a:buClr>
                <a:schemeClr val="dk1"/>
              </a:buClr>
              <a:buSzPts val="3000"/>
              <a:buFont typeface="Roboto Medium"/>
              <a:buAutoNum type="arabicPeriod"/>
            </a:pPr>
            <a:r>
              <a:rPr lang="en-US" sz="3000">
                <a:solidFill>
                  <a:schemeClr val="dk1"/>
                </a:solidFill>
                <a:latin typeface="Roboto Medium"/>
                <a:ea typeface="Roboto Medium"/>
                <a:cs typeface="Roboto Medium"/>
                <a:sym typeface="Roboto Medium"/>
              </a:rPr>
              <a:t>TRIỂN KHAI HỆ THỐNG</a:t>
            </a:r>
            <a:endParaRPr sz="3000">
              <a:solidFill>
                <a:schemeClr val="dk1"/>
              </a:solidFill>
              <a:latin typeface="Roboto Medium"/>
              <a:ea typeface="Roboto Medium"/>
              <a:cs typeface="Roboto Medium"/>
              <a:sym typeface="Roboto Medium"/>
            </a:endParaRPr>
          </a:p>
          <a:p>
            <a:pPr indent="-419100" lvl="0" marL="457200" rtl="0" algn="l">
              <a:lnSpc>
                <a:spcPct val="150000"/>
              </a:lnSpc>
              <a:spcBef>
                <a:spcPts val="0"/>
              </a:spcBef>
              <a:spcAft>
                <a:spcPts val="0"/>
              </a:spcAft>
              <a:buClr>
                <a:schemeClr val="dk1"/>
              </a:buClr>
              <a:buSzPts val="3000"/>
              <a:buFont typeface="Roboto Medium"/>
              <a:buAutoNum type="arabicPeriod"/>
            </a:pPr>
            <a:r>
              <a:rPr lang="en-US" sz="3000">
                <a:solidFill>
                  <a:schemeClr val="dk1"/>
                </a:solidFill>
                <a:latin typeface="Roboto Medium"/>
                <a:ea typeface="Roboto Medium"/>
                <a:cs typeface="Roboto Medium"/>
                <a:sym typeface="Roboto Medium"/>
              </a:rPr>
              <a:t>TỔNG KẾT</a:t>
            </a:r>
            <a:endParaRPr sz="3000">
              <a:solidFill>
                <a:schemeClr val="dk1"/>
              </a:solidFill>
              <a:latin typeface="Roboto Medium"/>
              <a:ea typeface="Roboto Medium"/>
              <a:cs typeface="Roboto Medium"/>
              <a:sym typeface="Robot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9" name="Google Shape;269;p32"/>
          <p:cNvSpPr txBox="1"/>
          <p:nvPr/>
        </p:nvSpPr>
        <p:spPr>
          <a:xfrm>
            <a:off x="1548175" y="384300"/>
            <a:ext cx="7595700" cy="7542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b="1" lang="en-US" sz="3700">
                <a:solidFill>
                  <a:schemeClr val="dk1"/>
                </a:solidFill>
                <a:latin typeface="Roboto Condensed"/>
                <a:ea typeface="Roboto Condensed"/>
                <a:cs typeface="Roboto Condensed"/>
                <a:sym typeface="Roboto Condensed"/>
              </a:rPr>
              <a:t>THIẾT KẾ HÀM PROCESS_HASHTAG </a:t>
            </a:r>
            <a:endParaRPr b="1" sz="3700">
              <a:solidFill>
                <a:schemeClr val="dk1"/>
              </a:solidFill>
              <a:latin typeface="Roboto"/>
              <a:ea typeface="Roboto"/>
              <a:cs typeface="Roboto"/>
              <a:sym typeface="Roboto"/>
            </a:endParaRPr>
          </a:p>
        </p:txBody>
      </p:sp>
      <p:pic>
        <p:nvPicPr>
          <p:cNvPr id="270" name="Google Shape;270;p32"/>
          <p:cNvPicPr preferRelativeResize="0"/>
          <p:nvPr/>
        </p:nvPicPr>
        <p:blipFill>
          <a:blip r:embed="rId3">
            <a:alphaModFix/>
          </a:blip>
          <a:stretch>
            <a:fillRect/>
          </a:stretch>
        </p:blipFill>
        <p:spPr>
          <a:xfrm>
            <a:off x="76200" y="1818450"/>
            <a:ext cx="8991601" cy="39865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77" name="Google Shape;277;p33"/>
          <p:cNvSpPr txBox="1"/>
          <p:nvPr/>
        </p:nvSpPr>
        <p:spPr>
          <a:xfrm>
            <a:off x="1511350" y="337275"/>
            <a:ext cx="8315100" cy="7542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b="1" lang="en-US" sz="3700">
                <a:solidFill>
                  <a:schemeClr val="dk1"/>
                </a:solidFill>
                <a:latin typeface="Roboto Condensed"/>
                <a:ea typeface="Roboto Condensed"/>
                <a:cs typeface="Roboto Condensed"/>
                <a:sym typeface="Roboto Condensed"/>
              </a:rPr>
              <a:t>THIẾT KẾ HÀM PROCESS_TEXT </a:t>
            </a:r>
            <a:endParaRPr b="1" sz="3700">
              <a:solidFill>
                <a:schemeClr val="dk1"/>
              </a:solidFill>
              <a:latin typeface="Roboto"/>
              <a:ea typeface="Roboto"/>
              <a:cs typeface="Roboto"/>
              <a:sym typeface="Roboto"/>
            </a:endParaRPr>
          </a:p>
        </p:txBody>
      </p:sp>
      <p:pic>
        <p:nvPicPr>
          <p:cNvPr id="278" name="Google Shape;278;p33"/>
          <p:cNvPicPr preferRelativeResize="0"/>
          <p:nvPr/>
        </p:nvPicPr>
        <p:blipFill>
          <a:blip r:embed="rId3">
            <a:alphaModFix/>
          </a:blip>
          <a:stretch>
            <a:fillRect/>
          </a:stretch>
        </p:blipFill>
        <p:spPr>
          <a:xfrm>
            <a:off x="1031513" y="1600800"/>
            <a:ext cx="7080986" cy="48128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5" name="Google Shape;285;p34"/>
          <p:cNvSpPr txBox="1"/>
          <p:nvPr/>
        </p:nvSpPr>
        <p:spPr>
          <a:xfrm>
            <a:off x="1476875" y="0"/>
            <a:ext cx="7299000" cy="1323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MÔ HÌNH TỔNG QUAN CÁC BƯỚC TIỀN XỬ LÍ DỮ LIỆU</a:t>
            </a:r>
            <a:endParaRPr b="1" sz="3700">
              <a:solidFill>
                <a:schemeClr val="dk1"/>
              </a:solidFill>
              <a:latin typeface="Roboto"/>
              <a:ea typeface="Roboto"/>
              <a:cs typeface="Roboto"/>
              <a:sym typeface="Roboto"/>
            </a:endParaRPr>
          </a:p>
        </p:txBody>
      </p:sp>
      <p:sp>
        <p:nvSpPr>
          <p:cNvPr id="286" name="Google Shape;286;p34"/>
          <p:cNvSpPr txBox="1"/>
          <p:nvPr/>
        </p:nvSpPr>
        <p:spPr>
          <a:xfrm>
            <a:off x="-1881975" y="1457275"/>
            <a:ext cx="9989700" cy="554100"/>
          </a:xfrm>
          <a:prstGeom prst="rect">
            <a:avLst/>
          </a:prstGeom>
          <a:noFill/>
          <a:ln>
            <a:noFill/>
          </a:ln>
        </p:spPr>
        <p:txBody>
          <a:bodyPr anchorCtr="0" anchor="t" bIns="91425" lIns="91425" spcFirstLastPara="1" rIns="91425" wrap="square" tIns="91425">
            <a:spAutoFit/>
          </a:bodyPr>
          <a:lstStyle/>
          <a:p>
            <a:pPr indent="0" lvl="0" marL="2286000" rtl="0" algn="just">
              <a:spcBef>
                <a:spcPts val="0"/>
              </a:spcBef>
              <a:spcAft>
                <a:spcPts val="0"/>
              </a:spcAft>
              <a:buNone/>
            </a:pPr>
            <a:r>
              <a:rPr lang="en-US" sz="2400">
                <a:solidFill>
                  <a:schemeClr val="dk1"/>
                </a:solidFill>
                <a:latin typeface="Roboto Condensed"/>
                <a:ea typeface="Roboto Condensed"/>
                <a:cs typeface="Roboto Condensed"/>
                <a:sym typeface="Roboto Condensed"/>
              </a:rPr>
              <a:t>: </a:t>
            </a:r>
            <a:endParaRPr sz="2400">
              <a:solidFill>
                <a:schemeClr val="dk1"/>
              </a:solidFill>
              <a:latin typeface="Roboto Condensed"/>
              <a:ea typeface="Roboto Condensed"/>
              <a:cs typeface="Roboto Condensed"/>
              <a:sym typeface="Roboto Condensed"/>
            </a:endParaRPr>
          </a:p>
        </p:txBody>
      </p:sp>
      <p:pic>
        <p:nvPicPr>
          <p:cNvPr id="287" name="Google Shape;287;p34"/>
          <p:cNvPicPr preferRelativeResize="0"/>
          <p:nvPr/>
        </p:nvPicPr>
        <p:blipFill>
          <a:blip r:embed="rId3">
            <a:alphaModFix/>
          </a:blip>
          <a:stretch>
            <a:fillRect/>
          </a:stretch>
        </p:blipFill>
        <p:spPr>
          <a:xfrm>
            <a:off x="360063" y="1778800"/>
            <a:ext cx="8423875" cy="44134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4" name="Google Shape;294;p35"/>
          <p:cNvSpPr txBox="1"/>
          <p:nvPr/>
        </p:nvSpPr>
        <p:spPr>
          <a:xfrm>
            <a:off x="1548175" y="3557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DỮ LIỆU SAU XỬ LÍ</a:t>
            </a:r>
            <a:endParaRPr b="1" sz="3700">
              <a:solidFill>
                <a:schemeClr val="dk1"/>
              </a:solidFill>
              <a:latin typeface="Roboto"/>
              <a:ea typeface="Roboto"/>
              <a:cs typeface="Roboto"/>
              <a:sym typeface="Roboto"/>
            </a:endParaRPr>
          </a:p>
        </p:txBody>
      </p:sp>
      <p:pic>
        <p:nvPicPr>
          <p:cNvPr id="295" name="Google Shape;295;p35"/>
          <p:cNvPicPr preferRelativeResize="0"/>
          <p:nvPr/>
        </p:nvPicPr>
        <p:blipFill>
          <a:blip r:embed="rId3">
            <a:alphaModFix/>
          </a:blip>
          <a:stretch>
            <a:fillRect/>
          </a:stretch>
        </p:blipFill>
        <p:spPr>
          <a:xfrm>
            <a:off x="451175" y="1579175"/>
            <a:ext cx="8241649" cy="452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p:nvPr/>
        </p:nvSpPr>
        <p:spPr>
          <a:xfrm>
            <a:off x="1942630" y="5181600"/>
            <a:ext cx="94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sp>
        <p:nvSpPr>
          <p:cNvPr id="302" name="Google Shape;302;p36"/>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303" name="Google Shape;303;p36"/>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304" name="Google Shape;304;p36"/>
          <p:cNvSpPr/>
          <p:nvPr/>
        </p:nvSpPr>
        <p:spPr>
          <a:xfrm>
            <a:off x="2260956" y="5055710"/>
            <a:ext cx="109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305" name="Google Shape;305;p36"/>
          <p:cNvSpPr txBox="1"/>
          <p:nvPr/>
        </p:nvSpPr>
        <p:spPr>
          <a:xfrm>
            <a:off x="484900" y="2307350"/>
            <a:ext cx="8174100" cy="331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US" sz="6400">
                <a:solidFill>
                  <a:schemeClr val="dk1"/>
                </a:solidFill>
                <a:latin typeface="Roboto Medium"/>
                <a:ea typeface="Roboto Medium"/>
                <a:cs typeface="Roboto Medium"/>
                <a:sym typeface="Roboto Medium"/>
              </a:rPr>
              <a:t>3. HUẤN LUYỆN MÔ HÌNH</a:t>
            </a:r>
            <a:endParaRPr sz="6400">
              <a:solidFill>
                <a:schemeClr val="dk1"/>
              </a:solidFill>
              <a:latin typeface="Roboto Medium"/>
              <a:ea typeface="Roboto Medium"/>
              <a:cs typeface="Roboto Medium"/>
              <a:sym typeface="Roboto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2" name="Google Shape;312;p37"/>
          <p:cNvSpPr txBox="1"/>
          <p:nvPr/>
        </p:nvSpPr>
        <p:spPr>
          <a:xfrm>
            <a:off x="1635300" y="69900"/>
            <a:ext cx="7299000" cy="1169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200">
                <a:solidFill>
                  <a:schemeClr val="dk1"/>
                </a:solidFill>
                <a:latin typeface="Roboto"/>
                <a:ea typeface="Roboto"/>
                <a:cs typeface="Roboto"/>
                <a:sym typeface="Roboto"/>
              </a:rPr>
              <a:t>TF -</a:t>
            </a:r>
            <a:r>
              <a:rPr b="1" lang="en-US" sz="3200">
                <a:solidFill>
                  <a:schemeClr val="dk1"/>
                </a:solidFill>
                <a:latin typeface="Roboto"/>
                <a:ea typeface="Roboto"/>
                <a:cs typeface="Roboto"/>
                <a:sym typeface="Roboto"/>
              </a:rPr>
              <a:t> IDF (TERM FREQUENCY – INVERSE DOCUMENT FREQUENCY)</a:t>
            </a:r>
            <a:endParaRPr b="1" sz="3200">
              <a:solidFill>
                <a:schemeClr val="dk1"/>
              </a:solidFill>
              <a:latin typeface="Roboto"/>
              <a:ea typeface="Roboto"/>
              <a:cs typeface="Roboto"/>
              <a:sym typeface="Roboto"/>
            </a:endParaRPr>
          </a:p>
        </p:txBody>
      </p:sp>
      <p:pic>
        <p:nvPicPr>
          <p:cNvPr id="313" name="Google Shape;313;p37"/>
          <p:cNvPicPr preferRelativeResize="0"/>
          <p:nvPr/>
        </p:nvPicPr>
        <p:blipFill>
          <a:blip r:embed="rId3">
            <a:alphaModFix/>
          </a:blip>
          <a:stretch>
            <a:fillRect/>
          </a:stretch>
        </p:blipFill>
        <p:spPr>
          <a:xfrm>
            <a:off x="152400" y="1811200"/>
            <a:ext cx="8839199" cy="39025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idx="12" type="sldNum"/>
          </p:nvPr>
        </p:nvSpPr>
        <p:spPr>
          <a:xfrm>
            <a:off x="2478505" y="64377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0" name="Google Shape;320;p38"/>
          <p:cNvSpPr txBox="1"/>
          <p:nvPr/>
        </p:nvSpPr>
        <p:spPr>
          <a:xfrm>
            <a:off x="1547375" y="353950"/>
            <a:ext cx="7299000" cy="800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4000">
                <a:solidFill>
                  <a:schemeClr val="dk1"/>
                </a:solidFill>
                <a:latin typeface="Roboto"/>
                <a:ea typeface="Roboto"/>
                <a:cs typeface="Roboto"/>
                <a:sym typeface="Roboto"/>
              </a:rPr>
              <a:t>WORD2VEC</a:t>
            </a:r>
            <a:endParaRPr b="1" sz="4000">
              <a:solidFill>
                <a:schemeClr val="dk1"/>
              </a:solidFill>
              <a:latin typeface="Roboto"/>
              <a:ea typeface="Roboto"/>
              <a:cs typeface="Roboto"/>
              <a:sym typeface="Roboto"/>
            </a:endParaRPr>
          </a:p>
        </p:txBody>
      </p:sp>
      <p:pic>
        <p:nvPicPr>
          <p:cNvPr id="321" name="Google Shape;321;p38"/>
          <p:cNvPicPr preferRelativeResize="0"/>
          <p:nvPr/>
        </p:nvPicPr>
        <p:blipFill>
          <a:blip r:embed="rId3">
            <a:alphaModFix/>
          </a:blip>
          <a:stretch>
            <a:fillRect/>
          </a:stretch>
        </p:blipFill>
        <p:spPr>
          <a:xfrm>
            <a:off x="1230950" y="1438925"/>
            <a:ext cx="6682101" cy="4989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8" name="Google Shape;328;p39"/>
          <p:cNvSpPr txBox="1"/>
          <p:nvPr/>
        </p:nvSpPr>
        <p:spPr>
          <a:xfrm>
            <a:off x="1548175" y="327275"/>
            <a:ext cx="7299000" cy="800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4000">
                <a:solidFill>
                  <a:schemeClr val="dk1"/>
                </a:solidFill>
                <a:latin typeface="Roboto"/>
                <a:ea typeface="Roboto"/>
                <a:cs typeface="Roboto"/>
                <a:sym typeface="Roboto"/>
              </a:rPr>
              <a:t>BAGS OF WORDS</a:t>
            </a:r>
            <a:endParaRPr b="1" sz="4000">
              <a:solidFill>
                <a:schemeClr val="dk1"/>
              </a:solidFill>
              <a:latin typeface="Roboto"/>
              <a:ea typeface="Roboto"/>
              <a:cs typeface="Roboto"/>
              <a:sym typeface="Roboto"/>
            </a:endParaRPr>
          </a:p>
        </p:txBody>
      </p:sp>
      <p:pic>
        <p:nvPicPr>
          <p:cNvPr id="329" name="Google Shape;329;p39"/>
          <p:cNvPicPr preferRelativeResize="0"/>
          <p:nvPr/>
        </p:nvPicPr>
        <p:blipFill rotWithShape="1">
          <a:blip r:embed="rId3">
            <a:alphaModFix/>
          </a:blip>
          <a:srcRect b="0" l="0" r="0" t="29552"/>
          <a:stretch/>
        </p:blipFill>
        <p:spPr>
          <a:xfrm>
            <a:off x="311299" y="2243525"/>
            <a:ext cx="8521424" cy="3376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6" name="Google Shape;336;p40"/>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HUẤN LUYỆN MÔ HÌNH</a:t>
            </a:r>
            <a:endParaRPr b="1" sz="3700">
              <a:solidFill>
                <a:schemeClr val="dk1"/>
              </a:solidFill>
              <a:latin typeface="Roboto"/>
              <a:ea typeface="Roboto"/>
              <a:cs typeface="Roboto"/>
              <a:sym typeface="Roboto"/>
            </a:endParaRPr>
          </a:p>
        </p:txBody>
      </p:sp>
      <p:sp>
        <p:nvSpPr>
          <p:cNvPr id="337" name="Google Shape;337;p40"/>
          <p:cNvSpPr txBox="1"/>
          <p:nvPr/>
        </p:nvSpPr>
        <p:spPr>
          <a:xfrm>
            <a:off x="401900" y="1645775"/>
            <a:ext cx="3987300" cy="561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800">
                <a:solidFill>
                  <a:schemeClr val="dk1"/>
                </a:solidFill>
                <a:latin typeface="Roboto Condensed"/>
                <a:ea typeface="Roboto Condensed"/>
                <a:cs typeface="Roboto Condensed"/>
                <a:sym typeface="Roboto Condensed"/>
              </a:rPr>
              <a:t>Các mô hình huấn luyện:</a:t>
            </a:r>
            <a:endParaRPr b="1" sz="2800">
              <a:solidFill>
                <a:schemeClr val="dk1"/>
              </a:solidFill>
              <a:latin typeface="Roboto Condensed"/>
              <a:ea typeface="Roboto Condensed"/>
              <a:cs typeface="Roboto Condensed"/>
              <a:sym typeface="Roboto Condensed"/>
            </a:endParaRPr>
          </a:p>
          <a:p>
            <a:pPr indent="-406400" lvl="0" marL="628650" rtl="0" algn="just">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KNN </a:t>
            </a:r>
            <a:endParaRPr sz="2800">
              <a:solidFill>
                <a:schemeClr val="dk1"/>
              </a:solidFill>
              <a:latin typeface="Roboto Condensed"/>
              <a:ea typeface="Roboto Condensed"/>
              <a:cs typeface="Roboto Condensed"/>
              <a:sym typeface="Roboto Condensed"/>
            </a:endParaRPr>
          </a:p>
          <a:p>
            <a:pPr indent="-406400" lvl="0" marL="628650" rtl="0" algn="l">
              <a:lnSpc>
                <a:spcPct val="115000"/>
              </a:lnSpc>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Naïve Bayes</a:t>
            </a:r>
            <a:endParaRPr sz="2800">
              <a:solidFill>
                <a:schemeClr val="dk1"/>
              </a:solidFill>
              <a:latin typeface="Roboto Condensed"/>
              <a:ea typeface="Roboto Condensed"/>
              <a:cs typeface="Roboto Condensed"/>
              <a:sym typeface="Roboto Condensed"/>
            </a:endParaRPr>
          </a:p>
          <a:p>
            <a:pPr indent="-406400" lvl="0" marL="628650" rtl="0" algn="l">
              <a:lnSpc>
                <a:spcPct val="115000"/>
              </a:lnSpc>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Logistic Regression</a:t>
            </a:r>
            <a:endParaRPr sz="2800">
              <a:solidFill>
                <a:schemeClr val="dk1"/>
              </a:solidFill>
              <a:latin typeface="Roboto Condensed"/>
              <a:ea typeface="Roboto Condensed"/>
              <a:cs typeface="Roboto Condensed"/>
              <a:sym typeface="Roboto Condensed"/>
            </a:endParaRPr>
          </a:p>
          <a:p>
            <a:pPr indent="-406400" lvl="0" marL="628650" rtl="0" algn="l">
              <a:lnSpc>
                <a:spcPct val="115000"/>
              </a:lnSpc>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SVM Linear Kernel</a:t>
            </a:r>
            <a:endParaRPr sz="2800">
              <a:solidFill>
                <a:schemeClr val="dk1"/>
              </a:solidFill>
              <a:latin typeface="Roboto Condensed"/>
              <a:ea typeface="Roboto Condensed"/>
              <a:cs typeface="Roboto Condensed"/>
              <a:sym typeface="Roboto Condensed"/>
            </a:endParaRPr>
          </a:p>
          <a:p>
            <a:pPr indent="-406400" lvl="0" marL="628650" rtl="0" algn="l">
              <a:lnSpc>
                <a:spcPct val="115000"/>
              </a:lnSpc>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SVM Non-Linear Kernel</a:t>
            </a:r>
            <a:endParaRPr sz="2800">
              <a:solidFill>
                <a:schemeClr val="dk1"/>
              </a:solidFill>
              <a:latin typeface="Roboto Condensed"/>
              <a:ea typeface="Roboto Condensed"/>
              <a:cs typeface="Roboto Condensed"/>
              <a:sym typeface="Roboto Condensed"/>
            </a:endParaRPr>
          </a:p>
          <a:p>
            <a:pPr indent="-406400" lvl="0" marL="628650" rtl="0" algn="l">
              <a:lnSpc>
                <a:spcPct val="115000"/>
              </a:lnSpc>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Decision Tree</a:t>
            </a:r>
            <a:endParaRPr sz="2800">
              <a:solidFill>
                <a:schemeClr val="dk1"/>
              </a:solidFill>
              <a:latin typeface="Roboto Condensed"/>
              <a:ea typeface="Roboto Condensed"/>
              <a:cs typeface="Roboto Condensed"/>
              <a:sym typeface="Roboto Condensed"/>
            </a:endParaRPr>
          </a:p>
          <a:p>
            <a:pPr indent="-406400" lvl="0" marL="628650" rtl="0" algn="l">
              <a:lnSpc>
                <a:spcPct val="115000"/>
              </a:lnSpc>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Random Forest</a:t>
            </a:r>
            <a:endParaRPr sz="2800">
              <a:solidFill>
                <a:schemeClr val="dk1"/>
              </a:solidFill>
              <a:latin typeface="Roboto Condensed"/>
              <a:ea typeface="Roboto Condensed"/>
              <a:cs typeface="Roboto Condensed"/>
              <a:sym typeface="Roboto Condensed"/>
            </a:endParaRPr>
          </a:p>
          <a:p>
            <a:pPr indent="0" lvl="0" marL="0" rtl="0" algn="l">
              <a:lnSpc>
                <a:spcPct val="115000"/>
              </a:lnSpc>
              <a:spcBef>
                <a:spcPts val="1200"/>
              </a:spcBef>
              <a:spcAft>
                <a:spcPts val="0"/>
              </a:spcAft>
              <a:buNone/>
            </a:pPr>
            <a:r>
              <a:t/>
            </a:r>
            <a:endParaRPr b="1" sz="2400">
              <a:solidFill>
                <a:schemeClr val="dk1"/>
              </a:solidFill>
              <a:latin typeface="Roboto Condensed"/>
              <a:ea typeface="Roboto Condensed"/>
              <a:cs typeface="Roboto Condensed"/>
              <a:sym typeface="Roboto Condensed"/>
            </a:endParaRPr>
          </a:p>
          <a:p>
            <a:pPr indent="0" lvl="0" marL="0" rtl="0" algn="l">
              <a:lnSpc>
                <a:spcPct val="115000"/>
              </a:lnSpc>
              <a:spcBef>
                <a:spcPts val="1200"/>
              </a:spcBef>
              <a:spcAft>
                <a:spcPts val="200"/>
              </a:spcAft>
              <a:buNone/>
            </a:pPr>
            <a:r>
              <a:t/>
            </a:r>
            <a:endParaRPr b="1" sz="2400">
              <a:solidFill>
                <a:schemeClr val="dk1"/>
              </a:solidFill>
              <a:latin typeface="Roboto Condensed"/>
              <a:ea typeface="Roboto Condensed"/>
              <a:cs typeface="Roboto Condensed"/>
              <a:sym typeface="Roboto Condensed"/>
            </a:endParaRPr>
          </a:p>
        </p:txBody>
      </p:sp>
      <p:sp>
        <p:nvSpPr>
          <p:cNvPr id="338" name="Google Shape;338;p40"/>
          <p:cNvSpPr txBox="1"/>
          <p:nvPr/>
        </p:nvSpPr>
        <p:spPr>
          <a:xfrm>
            <a:off x="4507800" y="2157650"/>
            <a:ext cx="4339500" cy="3158100"/>
          </a:xfrm>
          <a:prstGeom prst="rect">
            <a:avLst/>
          </a:prstGeom>
          <a:noFill/>
          <a:ln>
            <a:noFill/>
          </a:ln>
        </p:spPr>
        <p:txBody>
          <a:bodyPr anchorCtr="0" anchor="t" bIns="91425" lIns="91425" spcFirstLastPara="1" rIns="91425" wrap="square" tIns="91425">
            <a:noAutofit/>
          </a:bodyPr>
          <a:lstStyle/>
          <a:p>
            <a:pPr indent="-406400" lvl="0" marL="171450" rtl="0" algn="l">
              <a:lnSpc>
                <a:spcPct val="115000"/>
              </a:lnSpc>
              <a:spcBef>
                <a:spcPts val="120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Mô hình học sâu: </a:t>
            </a:r>
            <a:endParaRPr sz="2800">
              <a:solidFill>
                <a:schemeClr val="dk1"/>
              </a:solidFill>
              <a:latin typeface="Roboto Condensed"/>
              <a:ea typeface="Roboto Condensed"/>
              <a:cs typeface="Roboto Condensed"/>
              <a:sym typeface="Roboto Condensed"/>
            </a:endParaRPr>
          </a:p>
          <a:p>
            <a:pPr indent="-406400" lvl="0" marL="914400" rtl="0" algn="l">
              <a:lnSpc>
                <a:spcPct val="115000"/>
              </a:lnSpc>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FNN với TF - IDF</a:t>
            </a:r>
            <a:endParaRPr sz="2800">
              <a:solidFill>
                <a:schemeClr val="dk1"/>
              </a:solidFill>
              <a:latin typeface="Roboto Condensed"/>
              <a:ea typeface="Roboto Condensed"/>
              <a:cs typeface="Roboto Condensed"/>
              <a:sym typeface="Roboto Condensed"/>
            </a:endParaRPr>
          </a:p>
          <a:p>
            <a:pPr indent="-406400" lvl="0" marL="914400" rtl="0" algn="l">
              <a:lnSpc>
                <a:spcPct val="115000"/>
              </a:lnSpc>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FNN với Bag of Words</a:t>
            </a:r>
            <a:endParaRPr sz="2800">
              <a:solidFill>
                <a:schemeClr val="dk1"/>
              </a:solidFill>
              <a:latin typeface="Roboto Condensed"/>
              <a:ea typeface="Roboto Condensed"/>
              <a:cs typeface="Roboto Condensed"/>
              <a:sym typeface="Roboto Condensed"/>
            </a:endParaRPr>
          </a:p>
          <a:p>
            <a:pPr indent="-406400" lvl="0" marL="914400" rtl="0" algn="l">
              <a:lnSpc>
                <a:spcPct val="115000"/>
              </a:lnSpc>
              <a:spcBef>
                <a:spcPts val="0"/>
              </a:spcBef>
              <a:spcAft>
                <a:spcPts val="0"/>
              </a:spcAft>
              <a:buClr>
                <a:schemeClr val="dk1"/>
              </a:buClr>
              <a:buSzPts val="2800"/>
              <a:buFont typeface="Roboto Condensed"/>
              <a:buChar char="+"/>
            </a:pPr>
            <a:r>
              <a:rPr lang="en-US" sz="2800">
                <a:solidFill>
                  <a:schemeClr val="dk1"/>
                </a:solidFill>
                <a:latin typeface="Roboto Condensed"/>
                <a:ea typeface="Roboto Condensed"/>
                <a:cs typeface="Roboto Condensed"/>
                <a:sym typeface="Roboto Condensed"/>
              </a:rPr>
              <a:t>RNN với tầng Embedding</a:t>
            </a:r>
            <a:endParaRPr sz="2800">
              <a:solidFill>
                <a:schemeClr val="dk1"/>
              </a:solidFill>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5" name="Google Shape;345;p41"/>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CÁC MÔ HÌNH CỔ ĐIỂN</a:t>
            </a:r>
            <a:endParaRPr b="1" sz="3700">
              <a:solidFill>
                <a:schemeClr val="dk1"/>
              </a:solidFill>
              <a:latin typeface="Roboto"/>
              <a:ea typeface="Roboto"/>
              <a:cs typeface="Roboto"/>
              <a:sym typeface="Roboto"/>
            </a:endParaRPr>
          </a:p>
        </p:txBody>
      </p:sp>
      <p:pic>
        <p:nvPicPr>
          <p:cNvPr id="346" name="Google Shape;346;p41"/>
          <p:cNvPicPr preferRelativeResize="0"/>
          <p:nvPr/>
        </p:nvPicPr>
        <p:blipFill rotWithShape="1">
          <a:blip r:embed="rId3">
            <a:alphaModFix/>
          </a:blip>
          <a:srcRect b="0" l="0" r="3390" t="0"/>
          <a:stretch/>
        </p:blipFill>
        <p:spPr>
          <a:xfrm>
            <a:off x="401900" y="2242550"/>
            <a:ext cx="8539299" cy="1312575"/>
          </a:xfrm>
          <a:prstGeom prst="rect">
            <a:avLst/>
          </a:prstGeom>
          <a:noFill/>
          <a:ln>
            <a:noFill/>
          </a:ln>
        </p:spPr>
      </p:pic>
      <p:pic>
        <p:nvPicPr>
          <p:cNvPr id="347" name="Google Shape;347;p41"/>
          <p:cNvPicPr preferRelativeResize="0"/>
          <p:nvPr/>
        </p:nvPicPr>
        <p:blipFill rotWithShape="1">
          <a:blip r:embed="rId4">
            <a:alphaModFix/>
          </a:blip>
          <a:srcRect b="0" l="0" r="0" t="15469"/>
          <a:stretch/>
        </p:blipFill>
        <p:spPr>
          <a:xfrm>
            <a:off x="401900" y="4522625"/>
            <a:ext cx="6425589" cy="131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p:nvPr/>
        </p:nvSpPr>
        <p:spPr>
          <a:xfrm>
            <a:off x="1942630" y="5181600"/>
            <a:ext cx="94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sp>
        <p:nvSpPr>
          <p:cNvPr id="114" name="Google Shape;114;p15"/>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115" name="Google Shape;115;p15"/>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116" name="Google Shape;116;p15"/>
          <p:cNvSpPr/>
          <p:nvPr/>
        </p:nvSpPr>
        <p:spPr>
          <a:xfrm>
            <a:off x="2260956" y="5055710"/>
            <a:ext cx="109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117" name="Google Shape;117;p15"/>
          <p:cNvSpPr txBox="1"/>
          <p:nvPr/>
        </p:nvSpPr>
        <p:spPr>
          <a:xfrm>
            <a:off x="484900" y="2307350"/>
            <a:ext cx="8174100" cy="331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US" sz="6400">
                <a:solidFill>
                  <a:schemeClr val="dk1"/>
                </a:solidFill>
                <a:latin typeface="Roboto Medium"/>
                <a:ea typeface="Roboto Medium"/>
                <a:cs typeface="Roboto Medium"/>
                <a:sym typeface="Roboto Medium"/>
              </a:rPr>
              <a:t>1.MÔ TẢ BÀI TOÁN</a:t>
            </a:r>
            <a:endParaRPr sz="6400">
              <a:solidFill>
                <a:schemeClr val="dk1"/>
              </a:solidFill>
              <a:latin typeface="Roboto Medium"/>
              <a:ea typeface="Roboto Medium"/>
              <a:cs typeface="Roboto Medium"/>
              <a:sym typeface="Roboto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4" name="Google Shape;354;p42"/>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CÁC MÔ HÌNH CỔ ĐIỂN</a:t>
            </a:r>
            <a:endParaRPr b="1" sz="3700">
              <a:solidFill>
                <a:schemeClr val="dk1"/>
              </a:solidFill>
              <a:latin typeface="Roboto"/>
              <a:ea typeface="Roboto"/>
              <a:cs typeface="Roboto"/>
              <a:sym typeface="Roboto"/>
            </a:endParaRPr>
          </a:p>
        </p:txBody>
      </p:sp>
      <p:pic>
        <p:nvPicPr>
          <p:cNvPr id="355" name="Google Shape;355;p42"/>
          <p:cNvPicPr preferRelativeResize="0"/>
          <p:nvPr/>
        </p:nvPicPr>
        <p:blipFill>
          <a:blip r:embed="rId3">
            <a:alphaModFix/>
          </a:blip>
          <a:stretch>
            <a:fillRect/>
          </a:stretch>
        </p:blipFill>
        <p:spPr>
          <a:xfrm>
            <a:off x="401900" y="2214950"/>
            <a:ext cx="8287050" cy="1556200"/>
          </a:xfrm>
          <a:prstGeom prst="rect">
            <a:avLst/>
          </a:prstGeom>
          <a:noFill/>
          <a:ln>
            <a:noFill/>
          </a:ln>
        </p:spPr>
      </p:pic>
      <p:pic>
        <p:nvPicPr>
          <p:cNvPr id="356" name="Google Shape;356;p42"/>
          <p:cNvPicPr preferRelativeResize="0"/>
          <p:nvPr/>
        </p:nvPicPr>
        <p:blipFill>
          <a:blip r:embed="rId4">
            <a:alphaModFix/>
          </a:blip>
          <a:stretch>
            <a:fillRect/>
          </a:stretch>
        </p:blipFill>
        <p:spPr>
          <a:xfrm>
            <a:off x="401900" y="4256300"/>
            <a:ext cx="8287051" cy="12317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3" name="Google Shape;363;p43"/>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CÁC MÔ HÌNH CỔ ĐIỂN</a:t>
            </a:r>
            <a:endParaRPr b="1" sz="3700">
              <a:solidFill>
                <a:schemeClr val="dk1"/>
              </a:solidFill>
              <a:latin typeface="Roboto"/>
              <a:ea typeface="Roboto"/>
              <a:cs typeface="Roboto"/>
              <a:sym typeface="Roboto"/>
            </a:endParaRPr>
          </a:p>
        </p:txBody>
      </p:sp>
      <p:pic>
        <p:nvPicPr>
          <p:cNvPr id="364" name="Google Shape;364;p43"/>
          <p:cNvPicPr preferRelativeResize="0"/>
          <p:nvPr/>
        </p:nvPicPr>
        <p:blipFill>
          <a:blip r:embed="rId3">
            <a:alphaModFix/>
          </a:blip>
          <a:stretch>
            <a:fillRect/>
          </a:stretch>
        </p:blipFill>
        <p:spPr>
          <a:xfrm>
            <a:off x="244725" y="2170375"/>
            <a:ext cx="8848725" cy="914400"/>
          </a:xfrm>
          <a:prstGeom prst="rect">
            <a:avLst/>
          </a:prstGeom>
          <a:noFill/>
          <a:ln>
            <a:noFill/>
          </a:ln>
        </p:spPr>
      </p:pic>
      <p:pic>
        <p:nvPicPr>
          <p:cNvPr id="365" name="Google Shape;365;p43"/>
          <p:cNvPicPr preferRelativeResize="0"/>
          <p:nvPr/>
        </p:nvPicPr>
        <p:blipFill>
          <a:blip r:embed="rId4">
            <a:alphaModFix/>
          </a:blip>
          <a:stretch>
            <a:fillRect/>
          </a:stretch>
        </p:blipFill>
        <p:spPr>
          <a:xfrm>
            <a:off x="304800" y="3493925"/>
            <a:ext cx="8534400" cy="876300"/>
          </a:xfrm>
          <a:prstGeom prst="rect">
            <a:avLst/>
          </a:prstGeom>
          <a:noFill/>
          <a:ln>
            <a:noFill/>
          </a:ln>
        </p:spPr>
      </p:pic>
      <p:pic>
        <p:nvPicPr>
          <p:cNvPr id="366" name="Google Shape;366;p43"/>
          <p:cNvPicPr preferRelativeResize="0"/>
          <p:nvPr/>
        </p:nvPicPr>
        <p:blipFill>
          <a:blip r:embed="rId5">
            <a:alphaModFix/>
          </a:blip>
          <a:stretch>
            <a:fillRect/>
          </a:stretch>
        </p:blipFill>
        <p:spPr>
          <a:xfrm>
            <a:off x="304800" y="4855563"/>
            <a:ext cx="8782050" cy="1343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3" name="Google Shape;373;p44"/>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FNN với TF - IDF</a:t>
            </a:r>
            <a:endParaRPr b="1" sz="3700">
              <a:solidFill>
                <a:schemeClr val="dk1"/>
              </a:solidFill>
              <a:latin typeface="Roboto"/>
              <a:ea typeface="Roboto"/>
              <a:cs typeface="Roboto"/>
              <a:sym typeface="Roboto"/>
            </a:endParaRPr>
          </a:p>
        </p:txBody>
      </p:sp>
      <p:pic>
        <p:nvPicPr>
          <p:cNvPr id="374" name="Google Shape;374;p44"/>
          <p:cNvPicPr preferRelativeResize="0"/>
          <p:nvPr/>
        </p:nvPicPr>
        <p:blipFill rotWithShape="1">
          <a:blip r:embed="rId3">
            <a:alphaModFix/>
          </a:blip>
          <a:srcRect b="14346" l="0" r="0" t="0"/>
          <a:stretch/>
        </p:blipFill>
        <p:spPr>
          <a:xfrm>
            <a:off x="325214" y="1737901"/>
            <a:ext cx="8493563" cy="42615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1" name="Google Shape;381;p45"/>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FNN VỚI BAG OF WORDS</a:t>
            </a:r>
            <a:endParaRPr b="1" sz="3700">
              <a:solidFill>
                <a:schemeClr val="dk1"/>
              </a:solidFill>
              <a:latin typeface="Roboto"/>
              <a:ea typeface="Roboto"/>
              <a:cs typeface="Roboto"/>
              <a:sym typeface="Roboto"/>
            </a:endParaRPr>
          </a:p>
        </p:txBody>
      </p:sp>
      <p:pic>
        <p:nvPicPr>
          <p:cNvPr id="382" name="Google Shape;382;p45"/>
          <p:cNvPicPr preferRelativeResize="0"/>
          <p:nvPr/>
        </p:nvPicPr>
        <p:blipFill rotWithShape="1">
          <a:blip r:embed="rId3">
            <a:alphaModFix/>
          </a:blip>
          <a:srcRect b="13755" l="0" r="0" t="0"/>
          <a:stretch/>
        </p:blipFill>
        <p:spPr>
          <a:xfrm>
            <a:off x="179774" y="1836425"/>
            <a:ext cx="8784451" cy="4214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6"/>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9" name="Google Shape;389;p46"/>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RNN VỚI TẦNG EMBEDDING</a:t>
            </a:r>
            <a:endParaRPr b="1" sz="3700">
              <a:solidFill>
                <a:schemeClr val="dk1"/>
              </a:solidFill>
              <a:latin typeface="Roboto"/>
              <a:ea typeface="Roboto"/>
              <a:cs typeface="Roboto"/>
              <a:sym typeface="Roboto"/>
            </a:endParaRPr>
          </a:p>
        </p:txBody>
      </p:sp>
      <p:pic>
        <p:nvPicPr>
          <p:cNvPr id="390" name="Google Shape;390;p46"/>
          <p:cNvPicPr preferRelativeResize="0"/>
          <p:nvPr/>
        </p:nvPicPr>
        <p:blipFill rotWithShape="1">
          <a:blip r:embed="rId3">
            <a:alphaModFix/>
          </a:blip>
          <a:srcRect b="51069" l="0" r="22287" t="0"/>
          <a:stretch/>
        </p:blipFill>
        <p:spPr>
          <a:xfrm>
            <a:off x="0" y="2828800"/>
            <a:ext cx="6248649" cy="2541325"/>
          </a:xfrm>
          <a:prstGeom prst="rect">
            <a:avLst/>
          </a:prstGeom>
          <a:noFill/>
          <a:ln>
            <a:noFill/>
          </a:ln>
        </p:spPr>
      </p:pic>
      <p:pic>
        <p:nvPicPr>
          <p:cNvPr id="391" name="Google Shape;391;p46"/>
          <p:cNvPicPr preferRelativeResize="0"/>
          <p:nvPr/>
        </p:nvPicPr>
        <p:blipFill rotWithShape="1">
          <a:blip r:embed="rId3">
            <a:alphaModFix/>
          </a:blip>
          <a:srcRect b="0" l="0" r="62259" t="57173"/>
          <a:stretch/>
        </p:blipFill>
        <p:spPr>
          <a:xfrm>
            <a:off x="6248650" y="2828800"/>
            <a:ext cx="2895351" cy="21221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8" name="Google Shape;398;p47"/>
          <p:cNvSpPr txBox="1"/>
          <p:nvPr/>
        </p:nvSpPr>
        <p:spPr>
          <a:xfrm>
            <a:off x="89250" y="17703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a:solidFill>
                <a:schemeClr val="dk1"/>
              </a:solidFill>
              <a:latin typeface="Roboto Condensed"/>
              <a:ea typeface="Roboto Condensed"/>
              <a:cs typeface="Roboto Condensed"/>
              <a:sym typeface="Roboto Condensed"/>
            </a:endParaRPr>
          </a:p>
        </p:txBody>
      </p:sp>
      <p:sp>
        <p:nvSpPr>
          <p:cNvPr id="399" name="Google Shape;399;p47"/>
          <p:cNvSpPr txBox="1"/>
          <p:nvPr/>
        </p:nvSpPr>
        <p:spPr>
          <a:xfrm>
            <a:off x="600900" y="2209575"/>
            <a:ext cx="8174100" cy="331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US" sz="5000">
                <a:solidFill>
                  <a:schemeClr val="dk1"/>
                </a:solidFill>
                <a:latin typeface="Roboto Medium"/>
                <a:ea typeface="Roboto Medium"/>
                <a:cs typeface="Roboto Medium"/>
                <a:sym typeface="Roboto Medium"/>
              </a:rPr>
              <a:t>4. KẾT QUẢ HUẤN LUYỆN VÀ ĐÁNH GIÁ MÔ HÌNH</a:t>
            </a:r>
            <a:endParaRPr sz="5000">
              <a:solidFill>
                <a:schemeClr val="dk1"/>
              </a:solidFill>
              <a:latin typeface="Roboto Medium"/>
              <a:ea typeface="Roboto Medium"/>
              <a:cs typeface="Roboto Medium"/>
              <a:sym typeface="Roboto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8"/>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6" name="Google Shape;406;p48"/>
          <p:cNvSpPr txBox="1"/>
          <p:nvPr/>
        </p:nvSpPr>
        <p:spPr>
          <a:xfrm>
            <a:off x="154817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ACCURACY</a:t>
            </a:r>
            <a:endParaRPr b="1" sz="3700">
              <a:solidFill>
                <a:schemeClr val="dk1"/>
              </a:solidFill>
              <a:latin typeface="Roboto"/>
              <a:ea typeface="Roboto"/>
              <a:cs typeface="Roboto"/>
              <a:sym typeface="Roboto"/>
            </a:endParaRPr>
          </a:p>
        </p:txBody>
      </p:sp>
      <p:graphicFrame>
        <p:nvGraphicFramePr>
          <p:cNvPr id="407" name="Google Shape;407;p48"/>
          <p:cNvGraphicFramePr/>
          <p:nvPr/>
        </p:nvGraphicFramePr>
        <p:xfrm>
          <a:off x="151500" y="1982500"/>
          <a:ext cx="3000000" cy="3000000"/>
        </p:xfrm>
        <a:graphic>
          <a:graphicData uri="http://schemas.openxmlformats.org/drawingml/2006/table">
            <a:tbl>
              <a:tblPr>
                <a:noFill/>
                <a:tableStyleId>{328EC800-CE44-42B4-90C9-E0E3E6010576}</a:tableStyleId>
              </a:tblPr>
              <a:tblGrid>
                <a:gridCol w="1496875"/>
                <a:gridCol w="914900"/>
                <a:gridCol w="929000"/>
                <a:gridCol w="1338300"/>
                <a:gridCol w="942475"/>
                <a:gridCol w="1004150"/>
                <a:gridCol w="1058025"/>
                <a:gridCol w="1157275"/>
              </a:tblGrid>
              <a:tr h="1446575">
                <a:tc>
                  <a:txBody>
                    <a:bodyPr/>
                    <a:lstStyle/>
                    <a:p>
                      <a:pPr indent="0" lvl="0" marL="0" rtl="0" algn="ctr">
                        <a:lnSpc>
                          <a:spcPct val="115000"/>
                        </a:lnSpc>
                        <a:spcBef>
                          <a:spcPts val="1200"/>
                        </a:spcBef>
                        <a:spcAft>
                          <a:spcPts val="1200"/>
                        </a:spcAft>
                        <a:buNone/>
                      </a:pPr>
                      <a:r>
                        <a:rPr lang="en-US" sz="1800">
                          <a:latin typeface="Roboto Condensed"/>
                          <a:ea typeface="Roboto Condensed"/>
                          <a:cs typeface="Roboto Condensed"/>
                          <a:sym typeface="Roboto Condensed"/>
                        </a:rPr>
                        <a:t> </a:t>
                      </a:r>
                      <a:endParaRPr sz="180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00">
                          <a:latin typeface="Roboto Condensed"/>
                          <a:ea typeface="Roboto Condensed"/>
                          <a:cs typeface="Roboto Condensed"/>
                          <a:sym typeface="Roboto Condensed"/>
                        </a:rPr>
                        <a:t>KNN</a:t>
                      </a:r>
                      <a:endParaRPr b="1" sz="1800">
                        <a:latin typeface="Roboto Condensed"/>
                        <a:ea typeface="Roboto Condensed"/>
                        <a:cs typeface="Roboto Condensed"/>
                        <a:sym typeface="Roboto Condensed"/>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00">
                          <a:latin typeface="Roboto Condensed"/>
                          <a:ea typeface="Roboto Condensed"/>
                          <a:cs typeface="Roboto Condensed"/>
                          <a:sym typeface="Roboto Condensed"/>
                        </a:rPr>
                        <a:t>Naives Bayes</a:t>
                      </a:r>
                      <a:endParaRPr b="1" sz="1800">
                        <a:latin typeface="Roboto Condensed"/>
                        <a:ea typeface="Roboto Condensed"/>
                        <a:cs typeface="Roboto Condensed"/>
                        <a:sym typeface="Roboto Condensed"/>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00">
                          <a:latin typeface="Roboto Condensed"/>
                          <a:ea typeface="Roboto Condensed"/>
                          <a:cs typeface="Roboto Condensed"/>
                          <a:sym typeface="Roboto Condensed"/>
                        </a:rPr>
                        <a:t>Logistic Regression</a:t>
                      </a:r>
                      <a:endParaRPr b="1" sz="1800">
                        <a:latin typeface="Roboto Condensed"/>
                        <a:ea typeface="Roboto Condensed"/>
                        <a:cs typeface="Roboto Condensed"/>
                        <a:sym typeface="Roboto Condensed"/>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00">
                          <a:latin typeface="Roboto Condensed"/>
                          <a:ea typeface="Roboto Condensed"/>
                          <a:cs typeface="Roboto Condensed"/>
                          <a:sym typeface="Roboto Condensed"/>
                        </a:rPr>
                        <a:t>SVM Linear</a:t>
                      </a:r>
                      <a:endParaRPr b="1" sz="1800">
                        <a:latin typeface="Roboto Condensed"/>
                        <a:ea typeface="Roboto Condensed"/>
                        <a:cs typeface="Roboto Condensed"/>
                        <a:sym typeface="Roboto Condensed"/>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00">
                          <a:latin typeface="Roboto Condensed"/>
                          <a:ea typeface="Roboto Condensed"/>
                          <a:cs typeface="Roboto Condensed"/>
                          <a:sym typeface="Roboto Condensed"/>
                        </a:rPr>
                        <a:t>SVM Non Linear</a:t>
                      </a:r>
                      <a:endParaRPr b="1" sz="1800">
                        <a:latin typeface="Roboto Condensed"/>
                        <a:ea typeface="Roboto Condensed"/>
                        <a:cs typeface="Roboto Condensed"/>
                        <a:sym typeface="Roboto Condensed"/>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00">
                          <a:latin typeface="Roboto Condensed"/>
                          <a:ea typeface="Roboto Condensed"/>
                          <a:cs typeface="Roboto Condensed"/>
                          <a:sym typeface="Roboto Condensed"/>
                        </a:rPr>
                        <a:t>Decision Tree</a:t>
                      </a:r>
                      <a:endParaRPr b="1" sz="1800">
                        <a:latin typeface="Roboto Condensed"/>
                        <a:ea typeface="Roboto Condensed"/>
                        <a:cs typeface="Roboto Condensed"/>
                        <a:sym typeface="Roboto Condensed"/>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00">
                          <a:latin typeface="Roboto Condensed"/>
                          <a:ea typeface="Roboto Condensed"/>
                          <a:cs typeface="Roboto Condensed"/>
                          <a:sym typeface="Roboto Condensed"/>
                        </a:rPr>
                        <a:t>Random Forest</a:t>
                      </a:r>
                      <a:endParaRPr b="1" sz="1800">
                        <a:latin typeface="Roboto Condensed"/>
                        <a:ea typeface="Roboto Condensed"/>
                        <a:cs typeface="Roboto Condensed"/>
                        <a:sym typeface="Roboto Condensed"/>
                      </a:endParaRPr>
                    </a:p>
                  </a:txBody>
                  <a:tcPr marT="91425" marB="9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47850">
                <a:tc>
                  <a:txBody>
                    <a:bodyPr/>
                    <a:lstStyle/>
                    <a:p>
                      <a:pPr indent="0" lvl="0" marL="0" rtl="0" algn="l">
                        <a:lnSpc>
                          <a:spcPct val="115000"/>
                        </a:lnSpc>
                        <a:spcBef>
                          <a:spcPts val="1200"/>
                        </a:spcBef>
                        <a:spcAft>
                          <a:spcPts val="1200"/>
                        </a:spcAft>
                        <a:buNone/>
                      </a:pPr>
                      <a:r>
                        <a:rPr b="1" lang="en-US" sz="1800">
                          <a:latin typeface="Roboto Condensed"/>
                          <a:ea typeface="Roboto Condensed"/>
                          <a:cs typeface="Roboto Condensed"/>
                          <a:sym typeface="Roboto Condensed"/>
                        </a:rPr>
                        <a:t>TF-IDF</a:t>
                      </a:r>
                      <a:endParaRPr b="1" sz="180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0.7634</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0.7906</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0.7388</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0.7941</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0.7983</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0.7501</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0.7796</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647850">
                <a:tc>
                  <a:txBody>
                    <a:bodyPr/>
                    <a:lstStyle/>
                    <a:p>
                      <a:pPr indent="0" lvl="0" marL="0" rtl="0" algn="l">
                        <a:lnSpc>
                          <a:spcPct val="115000"/>
                        </a:lnSpc>
                        <a:spcBef>
                          <a:spcPts val="1200"/>
                        </a:spcBef>
                        <a:spcAft>
                          <a:spcPts val="1200"/>
                        </a:spcAft>
                        <a:buNone/>
                      </a:pPr>
                      <a:r>
                        <a:rPr b="1" lang="en-US" sz="1800">
                          <a:latin typeface="Roboto Condensed"/>
                          <a:ea typeface="Roboto Condensed"/>
                          <a:cs typeface="Roboto Condensed"/>
                          <a:sym typeface="Roboto Condensed"/>
                        </a:rPr>
                        <a:t>Word2Vec</a:t>
                      </a:r>
                      <a:endParaRPr b="1" sz="180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0.6479</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0.5411</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0.5640</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0.5718</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0.5694</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0.6260</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0.7054</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r h="818350">
                <a:tc>
                  <a:txBody>
                    <a:bodyPr/>
                    <a:lstStyle/>
                    <a:p>
                      <a:pPr indent="0" lvl="0" marL="0" rtl="0" algn="l">
                        <a:lnSpc>
                          <a:spcPct val="115000"/>
                        </a:lnSpc>
                        <a:spcBef>
                          <a:spcPts val="1200"/>
                        </a:spcBef>
                        <a:spcAft>
                          <a:spcPts val="1200"/>
                        </a:spcAft>
                        <a:buNone/>
                      </a:pPr>
                      <a:r>
                        <a:rPr b="1" lang="en-US" sz="1800">
                          <a:latin typeface="Roboto Condensed"/>
                          <a:ea typeface="Roboto Condensed"/>
                          <a:cs typeface="Roboto Condensed"/>
                          <a:sym typeface="Roboto Condensed"/>
                        </a:rPr>
                        <a:t>Bag of Words</a:t>
                      </a:r>
                      <a:endParaRPr b="1" sz="180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0.7095</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0.7883</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0.7898</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0.7735</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0.8001</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0.7507</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0.7772</a:t>
                      </a:r>
                      <a:endParaRPr sz="1850">
                        <a:latin typeface="Roboto Condensed"/>
                        <a:ea typeface="Roboto Condensed"/>
                        <a:cs typeface="Roboto Condensed"/>
                        <a:sym typeface="Roboto Condensed"/>
                      </a:endParaRPr>
                    </a:p>
                  </a:txBody>
                  <a:tcPr marT="91425" marB="91425"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ph idx="12" type="sldNum"/>
          </p:nvPr>
        </p:nvSpPr>
        <p:spPr>
          <a:xfrm>
            <a:off x="241235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4" name="Google Shape;414;p49"/>
          <p:cNvSpPr txBox="1"/>
          <p:nvPr/>
        </p:nvSpPr>
        <p:spPr>
          <a:xfrm>
            <a:off x="155822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PRECISION</a:t>
            </a:r>
            <a:endParaRPr b="1" sz="3700">
              <a:solidFill>
                <a:schemeClr val="dk1"/>
              </a:solidFill>
              <a:latin typeface="Roboto"/>
              <a:ea typeface="Roboto"/>
              <a:cs typeface="Roboto"/>
              <a:sym typeface="Roboto"/>
            </a:endParaRPr>
          </a:p>
        </p:txBody>
      </p:sp>
      <p:graphicFrame>
        <p:nvGraphicFramePr>
          <p:cNvPr id="415" name="Google Shape;415;p49"/>
          <p:cNvGraphicFramePr/>
          <p:nvPr/>
        </p:nvGraphicFramePr>
        <p:xfrm>
          <a:off x="233550" y="2048625"/>
          <a:ext cx="3000000" cy="3000000"/>
        </p:xfrm>
        <a:graphic>
          <a:graphicData uri="http://schemas.openxmlformats.org/drawingml/2006/table">
            <a:tbl>
              <a:tblPr>
                <a:noFill/>
                <a:tableStyleId>{328EC800-CE44-42B4-90C9-E0E3E6010576}</a:tableStyleId>
              </a:tblPr>
              <a:tblGrid>
                <a:gridCol w="1595475"/>
                <a:gridCol w="908175"/>
                <a:gridCol w="871400"/>
                <a:gridCol w="1202750"/>
                <a:gridCol w="1006350"/>
                <a:gridCol w="1006350"/>
                <a:gridCol w="1043200"/>
                <a:gridCol w="1043200"/>
              </a:tblGrid>
              <a:tr h="802400">
                <a:tc>
                  <a:txBody>
                    <a:bodyPr/>
                    <a:lstStyle/>
                    <a:p>
                      <a:pPr indent="0" lvl="0" marL="0" rtl="0" algn="l">
                        <a:lnSpc>
                          <a:spcPct val="115000"/>
                        </a:lnSpc>
                        <a:spcBef>
                          <a:spcPts val="1200"/>
                        </a:spcBef>
                        <a:spcAft>
                          <a:spcPts val="1200"/>
                        </a:spcAft>
                        <a:buNone/>
                      </a:pPr>
                      <a:r>
                        <a:rPr lang="en-US" sz="1850">
                          <a:latin typeface="Roboto Condensed"/>
                          <a:ea typeface="Roboto Condensed"/>
                          <a:cs typeface="Roboto Condensed"/>
                          <a:sym typeface="Roboto Condensed"/>
                        </a:rPr>
                        <a:t> </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KNN</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Naives Bayes</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Logistic Regression</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SVM Linear</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SVM Non Linear</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Decision Tree</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Random Forest</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680825">
                <a:tc>
                  <a:txBody>
                    <a:bodyPr/>
                    <a:lstStyle/>
                    <a:p>
                      <a:pPr indent="0" lvl="0" marL="0" rtl="0" algn="l">
                        <a:lnSpc>
                          <a:spcPct val="115000"/>
                        </a:lnSpc>
                        <a:spcBef>
                          <a:spcPts val="1200"/>
                        </a:spcBef>
                        <a:spcAft>
                          <a:spcPts val="1200"/>
                        </a:spcAft>
                        <a:buNone/>
                      </a:pPr>
                      <a:r>
                        <a:rPr b="1" lang="en-US" sz="1850">
                          <a:latin typeface="Roboto Condensed"/>
                          <a:ea typeface="Roboto Condensed"/>
                          <a:cs typeface="Roboto Condensed"/>
                          <a:sym typeface="Roboto Condensed"/>
                        </a:rPr>
                        <a:t>TF-IDF</a:t>
                      </a:r>
                      <a:endParaRPr b="1"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0.7776</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0.8170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0.9295</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0.8124</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0.8575</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0.8038</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0.8545</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680825">
                <a:tc>
                  <a:txBody>
                    <a:bodyPr/>
                    <a:lstStyle/>
                    <a:p>
                      <a:pPr indent="0" lvl="0" marL="0" rtl="0" algn="l">
                        <a:lnSpc>
                          <a:spcPct val="115000"/>
                        </a:lnSpc>
                        <a:spcBef>
                          <a:spcPts val="1200"/>
                        </a:spcBef>
                        <a:spcAft>
                          <a:spcPts val="1200"/>
                        </a:spcAft>
                        <a:buNone/>
                      </a:pPr>
                      <a:r>
                        <a:rPr b="1" lang="en-US" sz="1850">
                          <a:latin typeface="Roboto Condensed"/>
                          <a:ea typeface="Roboto Condensed"/>
                          <a:cs typeface="Roboto Condensed"/>
                          <a:sym typeface="Roboto Condensed"/>
                        </a:rPr>
                        <a:t>Word2Vec</a:t>
                      </a:r>
                      <a:endParaRPr b="1"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0.6320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0.4772</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0.4457</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0.8583</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0.0000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0.5664</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0.7422</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680825">
                <a:tc>
                  <a:txBody>
                    <a:bodyPr/>
                    <a:lstStyle/>
                    <a:p>
                      <a:pPr indent="0" lvl="0" marL="0" rtl="0" algn="l">
                        <a:lnSpc>
                          <a:spcPct val="115000"/>
                        </a:lnSpc>
                        <a:spcBef>
                          <a:spcPts val="1200"/>
                        </a:spcBef>
                        <a:spcAft>
                          <a:spcPts val="1200"/>
                        </a:spcAft>
                        <a:buNone/>
                      </a:pPr>
                      <a:r>
                        <a:rPr b="1" lang="en-US" sz="1850">
                          <a:latin typeface="Roboto Condensed"/>
                          <a:ea typeface="Roboto Condensed"/>
                          <a:cs typeface="Roboto Condensed"/>
                          <a:sym typeface="Roboto Condensed"/>
                        </a:rPr>
                        <a:t>Bag of Words</a:t>
                      </a:r>
                      <a:endParaRPr b="1"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0.8260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0.7743</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0.8304</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0.7588</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0.8506</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0.7940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0.8431</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0"/>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2" name="Google Shape;422;p50"/>
          <p:cNvSpPr txBox="1"/>
          <p:nvPr/>
        </p:nvSpPr>
        <p:spPr>
          <a:xfrm>
            <a:off x="154817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en-US" sz="3700">
                <a:solidFill>
                  <a:schemeClr val="dk1"/>
                </a:solidFill>
                <a:latin typeface="Roboto"/>
                <a:ea typeface="Roboto"/>
                <a:cs typeface="Roboto"/>
                <a:sym typeface="Roboto"/>
              </a:rPr>
              <a:t>RECALL</a:t>
            </a:r>
            <a:endParaRPr b="1" sz="3700">
              <a:solidFill>
                <a:schemeClr val="dk1"/>
              </a:solidFill>
              <a:latin typeface="Roboto"/>
              <a:ea typeface="Roboto"/>
              <a:cs typeface="Roboto"/>
              <a:sym typeface="Roboto"/>
            </a:endParaRPr>
          </a:p>
        </p:txBody>
      </p:sp>
      <p:graphicFrame>
        <p:nvGraphicFramePr>
          <p:cNvPr id="423" name="Google Shape;423;p50"/>
          <p:cNvGraphicFramePr/>
          <p:nvPr/>
        </p:nvGraphicFramePr>
        <p:xfrm>
          <a:off x="220525" y="2224075"/>
          <a:ext cx="3000000" cy="3000000"/>
        </p:xfrm>
        <a:graphic>
          <a:graphicData uri="http://schemas.openxmlformats.org/drawingml/2006/table">
            <a:tbl>
              <a:tblPr>
                <a:noFill/>
                <a:tableStyleId>{328EC800-CE44-42B4-90C9-E0E3E6010576}</a:tableStyleId>
              </a:tblPr>
              <a:tblGrid>
                <a:gridCol w="1600250"/>
                <a:gridCol w="910925"/>
                <a:gridCol w="873975"/>
                <a:gridCol w="1206350"/>
                <a:gridCol w="1009400"/>
                <a:gridCol w="1009400"/>
                <a:gridCol w="1046325"/>
                <a:gridCol w="1046325"/>
              </a:tblGrid>
              <a:tr h="699850">
                <a:tc>
                  <a:txBody>
                    <a:bodyPr/>
                    <a:lstStyle/>
                    <a:p>
                      <a:pPr indent="0" lvl="0" marL="0" rtl="0" algn="l">
                        <a:lnSpc>
                          <a:spcPct val="115000"/>
                        </a:lnSpc>
                        <a:spcBef>
                          <a:spcPts val="1200"/>
                        </a:spcBef>
                        <a:spcAft>
                          <a:spcPts val="1200"/>
                        </a:spcAft>
                        <a:buNone/>
                      </a:pPr>
                      <a:r>
                        <a:rPr lang="en-US" sz="1850">
                          <a:latin typeface="Roboto Condensed"/>
                          <a:ea typeface="Roboto Condensed"/>
                          <a:cs typeface="Roboto Condensed"/>
                          <a:sym typeface="Roboto Condensed"/>
                        </a:rPr>
                        <a:t> </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KNN</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Naives Bayes</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Logistic Regression</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SVM Linear</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SVM Non Linear</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Decision Tree</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Random Forest</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740525">
                <a:tc>
                  <a:txBody>
                    <a:bodyPr/>
                    <a:lstStyle/>
                    <a:p>
                      <a:pPr indent="0" lvl="0" marL="0" rtl="0" algn="l">
                        <a:lnSpc>
                          <a:spcPct val="115000"/>
                        </a:lnSpc>
                        <a:spcBef>
                          <a:spcPts val="1200"/>
                        </a:spcBef>
                        <a:spcAft>
                          <a:spcPts val="1200"/>
                        </a:spcAft>
                        <a:buNone/>
                      </a:pPr>
                      <a:r>
                        <a:rPr b="1" lang="en-US" sz="1850">
                          <a:latin typeface="Roboto Condensed"/>
                          <a:ea typeface="Roboto Condensed"/>
                          <a:cs typeface="Roboto Condensed"/>
                          <a:sym typeface="Roboto Condensed"/>
                        </a:rPr>
                        <a:t>TF-IDF</a:t>
                      </a:r>
                      <a:endParaRPr b="1"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0.6347</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0.6651</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0.4292</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0.6817</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0.6406</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0.5588</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0.5912</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740525">
                <a:tc>
                  <a:txBody>
                    <a:bodyPr/>
                    <a:lstStyle/>
                    <a:p>
                      <a:pPr indent="0" lvl="0" marL="0" rtl="0" algn="l">
                        <a:lnSpc>
                          <a:spcPct val="115000"/>
                        </a:lnSpc>
                        <a:spcBef>
                          <a:spcPts val="1200"/>
                        </a:spcBef>
                        <a:spcAft>
                          <a:spcPts val="1200"/>
                        </a:spcAft>
                        <a:buNone/>
                      </a:pPr>
                      <a:r>
                        <a:rPr b="1" lang="en-US" sz="1850">
                          <a:latin typeface="Roboto Condensed"/>
                          <a:ea typeface="Roboto Condensed"/>
                          <a:cs typeface="Roboto Condensed"/>
                          <a:sym typeface="Roboto Condensed"/>
                        </a:rPr>
                        <a:t>Word2Vec</a:t>
                      </a:r>
                      <a:endParaRPr b="1"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0.4370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0.6834</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0.0478</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0.0061</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0.0000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0.5617</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0.4839</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740525">
                <a:tc>
                  <a:txBody>
                    <a:bodyPr/>
                    <a:lstStyle/>
                    <a:p>
                      <a:pPr indent="0" lvl="0" marL="0" rtl="0" algn="l">
                        <a:lnSpc>
                          <a:spcPct val="115000"/>
                        </a:lnSpc>
                        <a:spcBef>
                          <a:spcPts val="1200"/>
                        </a:spcBef>
                        <a:spcAft>
                          <a:spcPts val="1200"/>
                        </a:spcAft>
                        <a:buNone/>
                      </a:pPr>
                      <a:r>
                        <a:rPr b="1" lang="en-US" sz="1850">
                          <a:latin typeface="Roboto Condensed"/>
                          <a:ea typeface="Roboto Condensed"/>
                          <a:cs typeface="Roboto Condensed"/>
                          <a:sym typeface="Roboto Condensed"/>
                        </a:rPr>
                        <a:t>Bag of Words</a:t>
                      </a:r>
                      <a:endParaRPr b="1"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0.4175</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0.7215</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0.6472</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0.6993</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0.6532</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0.5729</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0.5964</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1"/>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0" name="Google Shape;430;p51"/>
          <p:cNvSpPr txBox="1"/>
          <p:nvPr/>
        </p:nvSpPr>
        <p:spPr>
          <a:xfrm>
            <a:off x="154817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F1-SCORE</a:t>
            </a:r>
            <a:endParaRPr b="1" sz="3700">
              <a:solidFill>
                <a:schemeClr val="dk1"/>
              </a:solidFill>
              <a:latin typeface="Roboto"/>
              <a:ea typeface="Roboto"/>
              <a:cs typeface="Roboto"/>
              <a:sym typeface="Roboto"/>
            </a:endParaRPr>
          </a:p>
        </p:txBody>
      </p:sp>
      <p:graphicFrame>
        <p:nvGraphicFramePr>
          <p:cNvPr id="431" name="Google Shape;431;p51"/>
          <p:cNvGraphicFramePr/>
          <p:nvPr/>
        </p:nvGraphicFramePr>
        <p:xfrm>
          <a:off x="221950" y="2239838"/>
          <a:ext cx="3000000" cy="3000000"/>
        </p:xfrm>
        <a:graphic>
          <a:graphicData uri="http://schemas.openxmlformats.org/drawingml/2006/table">
            <a:tbl>
              <a:tblPr>
                <a:noFill/>
                <a:tableStyleId>{328EC800-CE44-42B4-90C9-E0E3E6010576}</a:tableStyleId>
              </a:tblPr>
              <a:tblGrid>
                <a:gridCol w="1610900"/>
                <a:gridCol w="917000"/>
                <a:gridCol w="879825"/>
                <a:gridCol w="1214400"/>
                <a:gridCol w="1016125"/>
                <a:gridCol w="1016125"/>
                <a:gridCol w="1053275"/>
                <a:gridCol w="1053275"/>
              </a:tblGrid>
              <a:tr h="720200">
                <a:tc>
                  <a:txBody>
                    <a:bodyPr/>
                    <a:lstStyle/>
                    <a:p>
                      <a:pPr indent="0" lvl="0" marL="0" rtl="0" algn="l">
                        <a:lnSpc>
                          <a:spcPct val="115000"/>
                        </a:lnSpc>
                        <a:spcBef>
                          <a:spcPts val="1200"/>
                        </a:spcBef>
                        <a:spcAft>
                          <a:spcPts val="1200"/>
                        </a:spcAft>
                        <a:buNone/>
                      </a:pPr>
                      <a:r>
                        <a:rPr lang="en-US" sz="1850">
                          <a:latin typeface="Roboto Condensed"/>
                          <a:ea typeface="Roboto Condensed"/>
                          <a:cs typeface="Roboto Condensed"/>
                          <a:sym typeface="Roboto Condensed"/>
                        </a:rPr>
                        <a:t> </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KNN</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Naives Bayes</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Logistic Regression</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SVM Linear</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SVM Non Linear</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Decision Tree</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1850">
                          <a:latin typeface="Roboto Condensed"/>
                          <a:ea typeface="Roboto Condensed"/>
                          <a:cs typeface="Roboto Condensed"/>
                          <a:sym typeface="Roboto Condensed"/>
                        </a:rPr>
                        <a:t>Random Forest</a:t>
                      </a:r>
                      <a:endParaRPr b="1" sz="185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709475">
                <a:tc>
                  <a:txBody>
                    <a:bodyPr/>
                    <a:lstStyle/>
                    <a:p>
                      <a:pPr indent="0" lvl="0" marL="0" rtl="0" algn="l">
                        <a:lnSpc>
                          <a:spcPct val="115000"/>
                        </a:lnSpc>
                        <a:spcBef>
                          <a:spcPts val="1200"/>
                        </a:spcBef>
                        <a:spcAft>
                          <a:spcPts val="1200"/>
                        </a:spcAft>
                        <a:buNone/>
                      </a:pPr>
                      <a:r>
                        <a:rPr b="1" lang="en-US" sz="1850">
                          <a:latin typeface="Roboto Condensed"/>
                          <a:ea typeface="Roboto Condensed"/>
                          <a:cs typeface="Roboto Condensed"/>
                          <a:sym typeface="Roboto Condensed"/>
                        </a:rPr>
                        <a:t>TF-IDF</a:t>
                      </a:r>
                      <a:endParaRPr b="1"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0.6987</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0.7330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0.5868</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0.7411</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0.7330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0.6590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0.6987</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709475">
                <a:tc>
                  <a:txBody>
                    <a:bodyPr/>
                    <a:lstStyle/>
                    <a:p>
                      <a:pPr indent="0" lvl="0" marL="0" rtl="0" algn="l">
                        <a:lnSpc>
                          <a:spcPct val="115000"/>
                        </a:lnSpc>
                        <a:spcBef>
                          <a:spcPts val="1200"/>
                        </a:spcBef>
                        <a:spcAft>
                          <a:spcPts val="1200"/>
                        </a:spcAft>
                        <a:buNone/>
                      </a:pPr>
                      <a:r>
                        <a:rPr b="1" lang="en-US" sz="1850">
                          <a:latin typeface="Roboto Condensed"/>
                          <a:ea typeface="Roboto Condensed"/>
                          <a:cs typeface="Roboto Condensed"/>
                          <a:sym typeface="Roboto Condensed"/>
                        </a:rPr>
                        <a:t>Word2Vec</a:t>
                      </a:r>
                      <a:endParaRPr b="1"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0.5165</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0.5618</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0.0858</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0.0121</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0.0000</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0.5639</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0.5857</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709475">
                <a:tc>
                  <a:txBody>
                    <a:bodyPr/>
                    <a:lstStyle/>
                    <a:p>
                      <a:pPr indent="0" lvl="0" marL="0" rtl="0" algn="l">
                        <a:lnSpc>
                          <a:spcPct val="115000"/>
                        </a:lnSpc>
                        <a:spcBef>
                          <a:spcPts val="1200"/>
                        </a:spcBef>
                        <a:spcAft>
                          <a:spcPts val="1200"/>
                        </a:spcAft>
                        <a:buNone/>
                      </a:pPr>
                      <a:r>
                        <a:rPr b="1" lang="en-US" sz="1850">
                          <a:latin typeface="Roboto Condensed"/>
                          <a:ea typeface="Roboto Condensed"/>
                          <a:cs typeface="Roboto Condensed"/>
                          <a:sym typeface="Roboto Condensed"/>
                        </a:rPr>
                        <a:t>Bag of Words</a:t>
                      </a:r>
                      <a:endParaRPr b="1"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0.5541</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0.7468</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0.7272</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0.7277</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0.7387</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0.6654</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1850">
                          <a:latin typeface="Roboto Condensed"/>
                          <a:ea typeface="Roboto Condensed"/>
                          <a:cs typeface="Roboto Condensed"/>
                          <a:sym typeface="Roboto Condensed"/>
                        </a:rPr>
                        <a:t>0.6985</a:t>
                      </a:r>
                      <a:endParaRPr sz="18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idx="12" type="sldNum"/>
          </p:nvPr>
        </p:nvSpPr>
        <p:spPr>
          <a:xfrm>
            <a:off x="2402305" y="63615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4" name="Google Shape;124;p16"/>
          <p:cNvSpPr txBox="1"/>
          <p:nvPr/>
        </p:nvSpPr>
        <p:spPr>
          <a:xfrm>
            <a:off x="1548175" y="327275"/>
            <a:ext cx="5415000" cy="892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4600">
                <a:solidFill>
                  <a:schemeClr val="dk1"/>
                </a:solidFill>
                <a:latin typeface="Roboto"/>
                <a:ea typeface="Roboto"/>
                <a:cs typeface="Roboto"/>
                <a:sym typeface="Roboto"/>
              </a:rPr>
              <a:t>MÔ TẢ </a:t>
            </a:r>
            <a:r>
              <a:rPr b="1" lang="en-US" sz="4600">
                <a:solidFill>
                  <a:schemeClr val="dk1"/>
                </a:solidFill>
                <a:latin typeface="Roboto"/>
                <a:ea typeface="Roboto"/>
                <a:cs typeface="Roboto"/>
                <a:sym typeface="Roboto"/>
              </a:rPr>
              <a:t>BÀI TOÁN</a:t>
            </a:r>
            <a:endParaRPr b="1" sz="4600">
              <a:solidFill>
                <a:schemeClr val="dk1"/>
              </a:solidFill>
              <a:latin typeface="Roboto"/>
              <a:ea typeface="Roboto"/>
              <a:cs typeface="Roboto"/>
              <a:sym typeface="Roboto"/>
            </a:endParaRPr>
          </a:p>
        </p:txBody>
      </p:sp>
      <p:sp>
        <p:nvSpPr>
          <p:cNvPr id="125" name="Google Shape;125;p16"/>
          <p:cNvSpPr txBox="1"/>
          <p:nvPr/>
        </p:nvSpPr>
        <p:spPr>
          <a:xfrm>
            <a:off x="596100" y="1487088"/>
            <a:ext cx="7951800" cy="923400"/>
          </a:xfrm>
          <a:prstGeom prst="rect">
            <a:avLst/>
          </a:prstGeom>
          <a:noFill/>
          <a:ln>
            <a:noFill/>
          </a:ln>
        </p:spPr>
        <p:txBody>
          <a:bodyPr anchorCtr="0" anchor="t" bIns="91425" lIns="91425" spcFirstLastPara="1" rIns="91425" wrap="square" tIns="91425">
            <a:spAutoFit/>
          </a:bodyPr>
          <a:lstStyle/>
          <a:p>
            <a:pPr indent="-381000" lvl="0" marL="457200" rtl="0" algn="just">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Thực hiện xây dựng </a:t>
            </a:r>
            <a:r>
              <a:rPr lang="en-US" sz="2400">
                <a:solidFill>
                  <a:schemeClr val="dk1"/>
                </a:solidFill>
                <a:latin typeface="Roboto Condensed"/>
                <a:ea typeface="Roboto Condensed"/>
                <a:cs typeface="Roboto Condensed"/>
                <a:sym typeface="Roboto Condensed"/>
              </a:rPr>
              <a:t>mô hình dự báo các Tweets trên nền tảng mạng xã hội Twitter có liên quan đến thảm họa.</a:t>
            </a:r>
            <a:endParaRPr sz="2400">
              <a:latin typeface="Roboto Condensed"/>
              <a:ea typeface="Roboto Condensed"/>
              <a:cs typeface="Roboto Condensed"/>
              <a:sym typeface="Roboto Condensed"/>
            </a:endParaRPr>
          </a:p>
        </p:txBody>
      </p:sp>
      <p:pic>
        <p:nvPicPr>
          <p:cNvPr id="126" name="Google Shape;126;p16"/>
          <p:cNvPicPr preferRelativeResize="0"/>
          <p:nvPr/>
        </p:nvPicPr>
        <p:blipFill>
          <a:blip r:embed="rId3">
            <a:alphaModFix/>
          </a:blip>
          <a:stretch>
            <a:fillRect/>
          </a:stretch>
        </p:blipFill>
        <p:spPr>
          <a:xfrm>
            <a:off x="1314875" y="2562888"/>
            <a:ext cx="7056040" cy="364624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2"/>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8" name="Google Shape;438;p52"/>
          <p:cNvSpPr txBox="1"/>
          <p:nvPr/>
        </p:nvSpPr>
        <p:spPr>
          <a:xfrm>
            <a:off x="106050" y="1796400"/>
            <a:ext cx="8911800" cy="569400"/>
          </a:xfrm>
          <a:prstGeom prst="rect">
            <a:avLst/>
          </a:prstGeom>
          <a:noFill/>
          <a:ln>
            <a:noFill/>
          </a:ln>
        </p:spPr>
        <p:txBody>
          <a:bodyPr anchorCtr="0" anchor="t" bIns="91425" lIns="91425" spcFirstLastPara="1" rIns="91425" wrap="square" tIns="91425">
            <a:spAutoFit/>
          </a:bodyPr>
          <a:lstStyle/>
          <a:p>
            <a:pPr indent="-12700" lvl="0" marL="1092200" rtl="0" algn="l">
              <a:lnSpc>
                <a:spcPct val="115000"/>
              </a:lnSpc>
              <a:spcBef>
                <a:spcPts val="1800"/>
              </a:spcBef>
              <a:spcAft>
                <a:spcPts val="400"/>
              </a:spcAft>
              <a:buClr>
                <a:schemeClr val="dk1"/>
              </a:buClr>
              <a:buSzPts val="1100"/>
              <a:buFont typeface="Arial"/>
              <a:buNone/>
            </a:pPr>
            <a:r>
              <a:t/>
            </a:r>
            <a:endParaRPr b="1" sz="2500">
              <a:solidFill>
                <a:schemeClr val="dk1"/>
              </a:solidFill>
              <a:latin typeface="Roboto Condensed"/>
              <a:ea typeface="Roboto Condensed"/>
              <a:cs typeface="Roboto Condensed"/>
              <a:sym typeface="Roboto Condensed"/>
            </a:endParaRPr>
          </a:p>
        </p:txBody>
      </p:sp>
      <p:sp>
        <p:nvSpPr>
          <p:cNvPr id="439" name="Google Shape;439;p52"/>
          <p:cNvSpPr txBox="1"/>
          <p:nvPr/>
        </p:nvSpPr>
        <p:spPr>
          <a:xfrm>
            <a:off x="154817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CÁC MÔ HÌNH HỌC SÂU</a:t>
            </a:r>
            <a:endParaRPr b="1" sz="3700">
              <a:solidFill>
                <a:schemeClr val="dk1"/>
              </a:solidFill>
              <a:latin typeface="Roboto"/>
              <a:ea typeface="Roboto"/>
              <a:cs typeface="Roboto"/>
              <a:sym typeface="Roboto"/>
            </a:endParaRPr>
          </a:p>
        </p:txBody>
      </p:sp>
      <p:graphicFrame>
        <p:nvGraphicFramePr>
          <p:cNvPr id="440" name="Google Shape;440;p52"/>
          <p:cNvGraphicFramePr/>
          <p:nvPr/>
        </p:nvGraphicFramePr>
        <p:xfrm>
          <a:off x="498825" y="1942850"/>
          <a:ext cx="3000000" cy="3000000"/>
        </p:xfrm>
        <a:graphic>
          <a:graphicData uri="http://schemas.openxmlformats.org/drawingml/2006/table">
            <a:tbl>
              <a:tblPr>
                <a:noFill/>
                <a:tableStyleId>{328EC800-CE44-42B4-90C9-E0E3E6010576}</a:tableStyleId>
              </a:tblPr>
              <a:tblGrid>
                <a:gridCol w="1625250"/>
                <a:gridCol w="1625250"/>
                <a:gridCol w="1625250"/>
                <a:gridCol w="1625250"/>
                <a:gridCol w="1625250"/>
              </a:tblGrid>
              <a:tr h="631700">
                <a:tc>
                  <a:txBody>
                    <a:bodyPr/>
                    <a:lstStyle/>
                    <a:p>
                      <a:pPr indent="0" lvl="0" marL="0" rtl="0" algn="l">
                        <a:lnSpc>
                          <a:spcPct val="115000"/>
                        </a:lnSpc>
                        <a:spcBef>
                          <a:spcPts val="1200"/>
                        </a:spcBef>
                        <a:spcAft>
                          <a:spcPts val="1200"/>
                        </a:spcAft>
                        <a:buNone/>
                      </a:pPr>
                      <a:r>
                        <a:rPr lang="en-US" sz="2050">
                          <a:latin typeface="Roboto Condensed"/>
                          <a:ea typeface="Roboto Condensed"/>
                          <a:cs typeface="Roboto Condensed"/>
                          <a:sym typeface="Roboto Condensed"/>
                        </a:rPr>
                        <a:t> </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50">
                          <a:latin typeface="Roboto Condensed"/>
                          <a:ea typeface="Roboto Condensed"/>
                          <a:cs typeface="Roboto Condensed"/>
                          <a:sym typeface="Roboto Condensed"/>
                        </a:rPr>
                        <a:t>Accuracy</a:t>
                      </a:r>
                      <a:endParaRPr b="1" sz="205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50">
                          <a:latin typeface="Roboto Condensed"/>
                          <a:ea typeface="Roboto Condensed"/>
                          <a:cs typeface="Roboto Condensed"/>
                          <a:sym typeface="Roboto Condensed"/>
                        </a:rPr>
                        <a:t>Precision</a:t>
                      </a:r>
                      <a:endParaRPr b="1" sz="205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50">
                          <a:latin typeface="Roboto Condensed"/>
                          <a:ea typeface="Roboto Condensed"/>
                          <a:cs typeface="Roboto Condensed"/>
                          <a:sym typeface="Roboto Condensed"/>
                        </a:rPr>
                        <a:t>Recall</a:t>
                      </a:r>
                      <a:endParaRPr b="1" sz="205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50">
                          <a:latin typeface="Roboto Condensed"/>
                          <a:ea typeface="Roboto Condensed"/>
                          <a:cs typeface="Roboto Condensed"/>
                          <a:sym typeface="Roboto Condensed"/>
                        </a:rPr>
                        <a:t>F1</a:t>
                      </a:r>
                      <a:endParaRPr b="1" sz="205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684925">
                <a:tc>
                  <a:txBody>
                    <a:bodyPr/>
                    <a:lstStyle/>
                    <a:p>
                      <a:pPr indent="0" lvl="0" marL="0" rtl="0" algn="l">
                        <a:lnSpc>
                          <a:spcPct val="115000"/>
                        </a:lnSpc>
                        <a:spcBef>
                          <a:spcPts val="1200"/>
                        </a:spcBef>
                        <a:spcAft>
                          <a:spcPts val="1200"/>
                        </a:spcAft>
                        <a:buNone/>
                      </a:pPr>
                      <a:r>
                        <a:rPr b="1" lang="en-US" sz="2050">
                          <a:latin typeface="Roboto Condensed"/>
                          <a:ea typeface="Roboto Condensed"/>
                          <a:cs typeface="Roboto Condensed"/>
                          <a:sym typeface="Roboto Condensed"/>
                        </a:rPr>
                        <a:t>F</a:t>
                      </a:r>
                      <a:r>
                        <a:rPr b="1" lang="en-US" sz="2050">
                          <a:latin typeface="Roboto Condensed"/>
                          <a:ea typeface="Roboto Condensed"/>
                          <a:cs typeface="Roboto Condensed"/>
                          <a:sym typeface="Roboto Condensed"/>
                        </a:rPr>
                        <a:t>NN &amp; TF-IDF</a:t>
                      </a:r>
                      <a:endParaRPr b="1"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0.81</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0.81</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0.79</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0.79</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809150">
                <a:tc>
                  <a:txBody>
                    <a:bodyPr/>
                    <a:lstStyle/>
                    <a:p>
                      <a:pPr indent="0" lvl="0" marL="0" rtl="0" algn="l">
                        <a:lnSpc>
                          <a:spcPct val="115000"/>
                        </a:lnSpc>
                        <a:spcBef>
                          <a:spcPts val="1200"/>
                        </a:spcBef>
                        <a:spcAft>
                          <a:spcPts val="1200"/>
                        </a:spcAft>
                        <a:buNone/>
                      </a:pPr>
                      <a:r>
                        <a:rPr b="1" lang="en-US" sz="2050">
                          <a:latin typeface="Roboto Condensed"/>
                          <a:ea typeface="Roboto Condensed"/>
                          <a:cs typeface="Roboto Condensed"/>
                          <a:sym typeface="Roboto Condensed"/>
                        </a:rPr>
                        <a:t>F</a:t>
                      </a:r>
                      <a:r>
                        <a:rPr b="1" lang="en-US" sz="2050">
                          <a:latin typeface="Roboto Condensed"/>
                          <a:ea typeface="Roboto Condensed"/>
                          <a:cs typeface="Roboto Condensed"/>
                          <a:sym typeface="Roboto Condensed"/>
                        </a:rPr>
                        <a:t>NN &amp; Bag of Words</a:t>
                      </a:r>
                      <a:endParaRPr b="1"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0.80</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0.80</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0.79</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0.79</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809150">
                <a:tc>
                  <a:txBody>
                    <a:bodyPr/>
                    <a:lstStyle/>
                    <a:p>
                      <a:pPr indent="0" lvl="0" marL="0" rtl="0" algn="l">
                        <a:lnSpc>
                          <a:spcPct val="115000"/>
                        </a:lnSpc>
                        <a:spcBef>
                          <a:spcPts val="1200"/>
                        </a:spcBef>
                        <a:spcAft>
                          <a:spcPts val="1200"/>
                        </a:spcAft>
                        <a:buNone/>
                      </a:pPr>
                      <a:r>
                        <a:rPr b="1" lang="en-US" sz="2050">
                          <a:latin typeface="Roboto Condensed"/>
                          <a:ea typeface="Roboto Condensed"/>
                          <a:cs typeface="Roboto Condensed"/>
                          <a:sym typeface="Roboto Condensed"/>
                        </a:rPr>
                        <a:t>RNN &amp; Embedding</a:t>
                      </a:r>
                      <a:endParaRPr b="1"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0.78</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0.78</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0.78</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0.78</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7" name="Google Shape;447;p53"/>
          <p:cNvSpPr txBox="1"/>
          <p:nvPr/>
        </p:nvSpPr>
        <p:spPr>
          <a:xfrm>
            <a:off x="106050" y="1796400"/>
            <a:ext cx="8911800" cy="569400"/>
          </a:xfrm>
          <a:prstGeom prst="rect">
            <a:avLst/>
          </a:prstGeom>
          <a:noFill/>
          <a:ln>
            <a:noFill/>
          </a:ln>
        </p:spPr>
        <p:txBody>
          <a:bodyPr anchorCtr="0" anchor="t" bIns="91425" lIns="91425" spcFirstLastPara="1" rIns="91425" wrap="square" tIns="91425">
            <a:spAutoFit/>
          </a:bodyPr>
          <a:lstStyle/>
          <a:p>
            <a:pPr indent="-12700" lvl="0" marL="1092200" rtl="0" algn="l">
              <a:lnSpc>
                <a:spcPct val="115000"/>
              </a:lnSpc>
              <a:spcBef>
                <a:spcPts val="1800"/>
              </a:spcBef>
              <a:spcAft>
                <a:spcPts val="400"/>
              </a:spcAft>
              <a:buClr>
                <a:schemeClr val="dk1"/>
              </a:buClr>
              <a:buSzPts val="1100"/>
              <a:buFont typeface="Arial"/>
              <a:buNone/>
            </a:pPr>
            <a:r>
              <a:t/>
            </a:r>
            <a:endParaRPr b="1" sz="2500">
              <a:solidFill>
                <a:schemeClr val="dk1"/>
              </a:solidFill>
              <a:latin typeface="Roboto Condensed"/>
              <a:ea typeface="Roboto Condensed"/>
              <a:cs typeface="Roboto Condensed"/>
              <a:sym typeface="Roboto Condensed"/>
            </a:endParaRPr>
          </a:p>
        </p:txBody>
      </p:sp>
      <p:sp>
        <p:nvSpPr>
          <p:cNvPr id="448" name="Google Shape;448;p53"/>
          <p:cNvSpPr txBox="1"/>
          <p:nvPr/>
        </p:nvSpPr>
        <p:spPr>
          <a:xfrm>
            <a:off x="154817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MÔ HÌNH BERT</a:t>
            </a:r>
            <a:endParaRPr b="1" sz="3700">
              <a:solidFill>
                <a:schemeClr val="dk1"/>
              </a:solidFill>
              <a:latin typeface="Roboto"/>
              <a:ea typeface="Roboto"/>
              <a:cs typeface="Roboto"/>
              <a:sym typeface="Roboto"/>
            </a:endParaRPr>
          </a:p>
        </p:txBody>
      </p:sp>
      <p:graphicFrame>
        <p:nvGraphicFramePr>
          <p:cNvPr id="449" name="Google Shape;449;p53"/>
          <p:cNvGraphicFramePr/>
          <p:nvPr/>
        </p:nvGraphicFramePr>
        <p:xfrm>
          <a:off x="508875" y="2579400"/>
          <a:ext cx="3000000" cy="3000000"/>
        </p:xfrm>
        <a:graphic>
          <a:graphicData uri="http://schemas.openxmlformats.org/drawingml/2006/table">
            <a:tbl>
              <a:tblPr>
                <a:noFill/>
                <a:tableStyleId>{328EC800-CE44-42B4-90C9-E0E3E6010576}</a:tableStyleId>
              </a:tblPr>
              <a:tblGrid>
                <a:gridCol w="1625250"/>
                <a:gridCol w="1625250"/>
                <a:gridCol w="1625250"/>
                <a:gridCol w="1625250"/>
                <a:gridCol w="1625250"/>
              </a:tblGrid>
              <a:tr h="631700">
                <a:tc>
                  <a:txBody>
                    <a:bodyPr/>
                    <a:lstStyle/>
                    <a:p>
                      <a:pPr indent="0" lvl="0" marL="0" rtl="0" algn="l">
                        <a:lnSpc>
                          <a:spcPct val="115000"/>
                        </a:lnSpc>
                        <a:spcBef>
                          <a:spcPts val="1200"/>
                        </a:spcBef>
                        <a:spcAft>
                          <a:spcPts val="1200"/>
                        </a:spcAft>
                        <a:buNone/>
                      </a:pPr>
                      <a:r>
                        <a:rPr lang="en-US" sz="2050">
                          <a:latin typeface="Roboto Condensed"/>
                          <a:ea typeface="Roboto Condensed"/>
                          <a:cs typeface="Roboto Condensed"/>
                          <a:sym typeface="Roboto Condensed"/>
                        </a:rPr>
                        <a:t> </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50">
                          <a:latin typeface="Roboto Condensed"/>
                          <a:ea typeface="Roboto Condensed"/>
                          <a:cs typeface="Roboto Condensed"/>
                          <a:sym typeface="Roboto Condensed"/>
                        </a:rPr>
                        <a:t>Accuracy</a:t>
                      </a:r>
                      <a:endParaRPr b="1" sz="205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50">
                          <a:latin typeface="Roboto Condensed"/>
                          <a:ea typeface="Roboto Condensed"/>
                          <a:cs typeface="Roboto Condensed"/>
                          <a:sym typeface="Roboto Condensed"/>
                        </a:rPr>
                        <a:t>Precision</a:t>
                      </a:r>
                      <a:endParaRPr b="1" sz="205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50">
                          <a:latin typeface="Roboto Condensed"/>
                          <a:ea typeface="Roboto Condensed"/>
                          <a:cs typeface="Roboto Condensed"/>
                          <a:sym typeface="Roboto Condensed"/>
                        </a:rPr>
                        <a:t>Recall</a:t>
                      </a:r>
                      <a:endParaRPr b="1" sz="205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50">
                          <a:latin typeface="Roboto Condensed"/>
                          <a:ea typeface="Roboto Condensed"/>
                          <a:cs typeface="Roboto Condensed"/>
                          <a:sym typeface="Roboto Condensed"/>
                        </a:rPr>
                        <a:t>F1</a:t>
                      </a:r>
                      <a:endParaRPr b="1" sz="205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684925">
                <a:tc>
                  <a:txBody>
                    <a:bodyPr/>
                    <a:lstStyle/>
                    <a:p>
                      <a:pPr indent="0" lvl="0" marL="0" rtl="0" algn="l">
                        <a:lnSpc>
                          <a:spcPct val="115000"/>
                        </a:lnSpc>
                        <a:spcBef>
                          <a:spcPts val="1200"/>
                        </a:spcBef>
                        <a:spcAft>
                          <a:spcPts val="1200"/>
                        </a:spcAft>
                        <a:buNone/>
                      </a:pPr>
                      <a:r>
                        <a:rPr b="1" lang="en-US" sz="2050">
                          <a:latin typeface="Roboto Condensed"/>
                          <a:ea typeface="Roboto Condensed"/>
                          <a:cs typeface="Roboto Condensed"/>
                          <a:sym typeface="Roboto Condensed"/>
                        </a:rPr>
                        <a:t>BERT</a:t>
                      </a:r>
                      <a:endParaRPr b="1"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0.81</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0.78</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0.78</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50">
                          <a:latin typeface="Roboto Condensed"/>
                          <a:ea typeface="Roboto Condensed"/>
                          <a:cs typeface="Roboto Condensed"/>
                          <a:sym typeface="Roboto Condensed"/>
                        </a:rPr>
                        <a:t>0.78</a:t>
                      </a:r>
                      <a:endParaRPr sz="205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6" name="Google Shape;456;p54"/>
          <p:cNvSpPr txBox="1"/>
          <p:nvPr/>
        </p:nvSpPr>
        <p:spPr>
          <a:xfrm>
            <a:off x="154817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ĐÁNH GIÁ MÔ HÌNH</a:t>
            </a:r>
            <a:endParaRPr b="1" sz="3700">
              <a:solidFill>
                <a:schemeClr val="dk1"/>
              </a:solidFill>
              <a:latin typeface="Roboto"/>
              <a:ea typeface="Roboto"/>
              <a:cs typeface="Roboto"/>
              <a:sym typeface="Roboto"/>
            </a:endParaRPr>
          </a:p>
        </p:txBody>
      </p:sp>
      <p:sp>
        <p:nvSpPr>
          <p:cNvPr id="457" name="Google Shape;457;p54"/>
          <p:cNvSpPr txBox="1"/>
          <p:nvPr/>
        </p:nvSpPr>
        <p:spPr>
          <a:xfrm>
            <a:off x="559550" y="1777475"/>
            <a:ext cx="8344200" cy="16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Roboto Condensed"/>
                <a:ea typeface="Roboto Condensed"/>
                <a:cs typeface="Roboto Condensed"/>
                <a:sym typeface="Roboto Condensed"/>
              </a:rPr>
              <a:t>Các mô hình điều có kết quả gần bằng nhau, trong đó:</a:t>
            </a:r>
            <a:endParaRPr sz="3200">
              <a:solidFill>
                <a:schemeClr val="dk1"/>
              </a:solidFill>
              <a:latin typeface="Roboto Condensed"/>
              <a:ea typeface="Roboto Condensed"/>
              <a:cs typeface="Roboto Condensed"/>
              <a:sym typeface="Roboto Condensed"/>
            </a:endParaRPr>
          </a:p>
          <a:p>
            <a:pPr indent="-431800" lvl="0" marL="457200" rtl="0" algn="l">
              <a:spcBef>
                <a:spcPts val="0"/>
              </a:spcBef>
              <a:spcAft>
                <a:spcPts val="0"/>
              </a:spcAft>
              <a:buClr>
                <a:schemeClr val="dk1"/>
              </a:buClr>
              <a:buSzPts val="3200"/>
              <a:buFont typeface="Roboto Condensed"/>
              <a:buChar char="-"/>
            </a:pPr>
            <a:r>
              <a:rPr lang="en-US" sz="3200">
                <a:solidFill>
                  <a:schemeClr val="dk1"/>
                </a:solidFill>
                <a:latin typeface="Roboto Condensed"/>
                <a:ea typeface="Roboto Condensed"/>
                <a:cs typeface="Roboto Condensed"/>
                <a:sym typeface="Roboto Condensed"/>
              </a:rPr>
              <a:t>Tốt nhất: học sâu, TF - IDF</a:t>
            </a:r>
            <a:endParaRPr sz="3200">
              <a:solidFill>
                <a:schemeClr val="dk1"/>
              </a:solidFill>
              <a:latin typeface="Roboto Condensed"/>
              <a:ea typeface="Roboto Condensed"/>
              <a:cs typeface="Roboto Condensed"/>
              <a:sym typeface="Roboto Condensed"/>
            </a:endParaRPr>
          </a:p>
        </p:txBody>
      </p:sp>
      <p:graphicFrame>
        <p:nvGraphicFramePr>
          <p:cNvPr id="458" name="Google Shape;458;p54"/>
          <p:cNvGraphicFramePr/>
          <p:nvPr/>
        </p:nvGraphicFramePr>
        <p:xfrm>
          <a:off x="382988" y="3645125"/>
          <a:ext cx="3000000" cy="3000000"/>
        </p:xfrm>
        <a:graphic>
          <a:graphicData uri="http://schemas.openxmlformats.org/drawingml/2006/table">
            <a:tbl>
              <a:tblPr>
                <a:noFill/>
                <a:tableStyleId>{328EC800-CE44-42B4-90C9-E0E3E6010576}</a:tableStyleId>
              </a:tblPr>
              <a:tblGrid>
                <a:gridCol w="1969125"/>
                <a:gridCol w="1682050"/>
                <a:gridCol w="1682050"/>
                <a:gridCol w="1682050"/>
                <a:gridCol w="1682050"/>
              </a:tblGrid>
              <a:tr h="716250">
                <a:tc>
                  <a:txBody>
                    <a:bodyPr/>
                    <a:lstStyle/>
                    <a:p>
                      <a:pPr indent="0" lvl="0" marL="0" rtl="0" algn="l">
                        <a:lnSpc>
                          <a:spcPct val="115000"/>
                        </a:lnSpc>
                        <a:spcBef>
                          <a:spcPts val="1200"/>
                        </a:spcBef>
                        <a:spcAft>
                          <a:spcPts val="1200"/>
                        </a:spcAft>
                        <a:buNone/>
                      </a:pPr>
                      <a:r>
                        <a:rPr lang="en-US" sz="2400">
                          <a:latin typeface="Roboto Condensed"/>
                          <a:ea typeface="Roboto Condensed"/>
                          <a:cs typeface="Roboto Condensed"/>
                          <a:sym typeface="Roboto Condensed"/>
                        </a:rPr>
                        <a:t> </a:t>
                      </a:r>
                      <a:endParaRPr sz="24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400">
                          <a:latin typeface="Roboto Condensed"/>
                          <a:ea typeface="Roboto Condensed"/>
                          <a:cs typeface="Roboto Condensed"/>
                          <a:sym typeface="Roboto Condensed"/>
                        </a:rPr>
                        <a:t>Accuracy</a:t>
                      </a:r>
                      <a:endParaRPr b="1" sz="240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400">
                          <a:latin typeface="Roboto Condensed"/>
                          <a:ea typeface="Roboto Condensed"/>
                          <a:cs typeface="Roboto Condensed"/>
                          <a:sym typeface="Roboto Condensed"/>
                        </a:rPr>
                        <a:t>Precision</a:t>
                      </a:r>
                      <a:endParaRPr b="1" sz="240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400">
                          <a:latin typeface="Roboto Condensed"/>
                          <a:ea typeface="Roboto Condensed"/>
                          <a:cs typeface="Roboto Condensed"/>
                          <a:sym typeface="Roboto Condensed"/>
                        </a:rPr>
                        <a:t>Recall</a:t>
                      </a:r>
                      <a:endParaRPr b="1" sz="240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400">
                          <a:latin typeface="Roboto Condensed"/>
                          <a:ea typeface="Roboto Condensed"/>
                          <a:cs typeface="Roboto Condensed"/>
                          <a:sym typeface="Roboto Condensed"/>
                        </a:rPr>
                        <a:t>F1</a:t>
                      </a:r>
                      <a:endParaRPr b="1" sz="2400">
                        <a:latin typeface="Roboto Condensed"/>
                        <a:ea typeface="Roboto Condensed"/>
                        <a:cs typeface="Roboto Condensed"/>
                        <a:sym typeface="Roboto Condensed"/>
                      </a:endParaRPr>
                    </a:p>
                  </a:txBody>
                  <a:tcPr marT="91425" marB="91425" marR="68575" marL="68575">
                    <a:lnL cap="flat" cmpd="sng" w="95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795325">
                <a:tc>
                  <a:txBody>
                    <a:bodyPr/>
                    <a:lstStyle/>
                    <a:p>
                      <a:pPr indent="0" lvl="0" marL="0" rtl="0" algn="l">
                        <a:lnSpc>
                          <a:spcPct val="115000"/>
                        </a:lnSpc>
                        <a:spcBef>
                          <a:spcPts val="1200"/>
                        </a:spcBef>
                        <a:spcAft>
                          <a:spcPts val="1200"/>
                        </a:spcAft>
                        <a:buNone/>
                      </a:pPr>
                      <a:r>
                        <a:rPr b="1" lang="en-US" sz="2400">
                          <a:latin typeface="Roboto Condensed"/>
                          <a:ea typeface="Roboto Condensed"/>
                          <a:cs typeface="Roboto Condensed"/>
                          <a:sym typeface="Roboto Condensed"/>
                        </a:rPr>
                        <a:t>CNN &amp; TF-IDF</a:t>
                      </a:r>
                      <a:endParaRPr b="1" sz="24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400">
                          <a:latin typeface="Roboto Condensed"/>
                          <a:ea typeface="Roboto Condensed"/>
                          <a:cs typeface="Roboto Condensed"/>
                          <a:sym typeface="Roboto Condensed"/>
                        </a:rPr>
                        <a:t>0.81</a:t>
                      </a:r>
                      <a:endParaRPr sz="24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400">
                          <a:latin typeface="Roboto Condensed"/>
                          <a:ea typeface="Roboto Condensed"/>
                          <a:cs typeface="Roboto Condensed"/>
                          <a:sym typeface="Roboto Condensed"/>
                        </a:rPr>
                        <a:t>0.81</a:t>
                      </a:r>
                      <a:endParaRPr sz="24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400">
                          <a:latin typeface="Roboto Condensed"/>
                          <a:ea typeface="Roboto Condensed"/>
                          <a:cs typeface="Roboto Condensed"/>
                          <a:sym typeface="Roboto Condensed"/>
                        </a:rPr>
                        <a:t>0.79</a:t>
                      </a:r>
                      <a:endParaRPr sz="24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400">
                          <a:latin typeface="Roboto Condensed"/>
                          <a:ea typeface="Roboto Condensed"/>
                          <a:cs typeface="Roboto Condensed"/>
                          <a:sym typeface="Roboto Condensed"/>
                        </a:rPr>
                        <a:t>0.79</a:t>
                      </a:r>
                      <a:endParaRPr sz="24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5"/>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5" name="Google Shape;465;p55"/>
          <p:cNvSpPr txBox="1"/>
          <p:nvPr/>
        </p:nvSpPr>
        <p:spPr>
          <a:xfrm>
            <a:off x="154817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ĐÁNH GIÁ MÔ HÌNH</a:t>
            </a:r>
            <a:endParaRPr b="1" sz="3700">
              <a:solidFill>
                <a:schemeClr val="dk1"/>
              </a:solidFill>
              <a:latin typeface="Roboto"/>
              <a:ea typeface="Roboto"/>
              <a:cs typeface="Roboto"/>
              <a:sym typeface="Roboto"/>
            </a:endParaRPr>
          </a:p>
        </p:txBody>
      </p:sp>
      <p:sp>
        <p:nvSpPr>
          <p:cNvPr id="466" name="Google Shape;466;p55"/>
          <p:cNvSpPr txBox="1"/>
          <p:nvPr/>
        </p:nvSpPr>
        <p:spPr>
          <a:xfrm>
            <a:off x="469675" y="1838725"/>
            <a:ext cx="8394600" cy="15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Roboto Condensed"/>
                <a:ea typeface="Roboto Condensed"/>
                <a:cs typeface="Roboto Condensed"/>
                <a:sym typeface="Roboto Condensed"/>
              </a:rPr>
              <a:t>Các mô hình điều có kết quả gần bằng nhau, trong đó:</a:t>
            </a:r>
            <a:endParaRPr sz="2900">
              <a:solidFill>
                <a:schemeClr val="dk1"/>
              </a:solidFill>
              <a:latin typeface="Roboto Condensed"/>
              <a:ea typeface="Roboto Condensed"/>
              <a:cs typeface="Roboto Condensed"/>
              <a:sym typeface="Roboto Condensed"/>
            </a:endParaRPr>
          </a:p>
          <a:p>
            <a:pPr indent="-412750" lvl="0" marL="457200" rtl="0" algn="l">
              <a:spcBef>
                <a:spcPts val="0"/>
              </a:spcBef>
              <a:spcAft>
                <a:spcPts val="0"/>
              </a:spcAft>
              <a:buClr>
                <a:schemeClr val="dk1"/>
              </a:buClr>
              <a:buSzPts val="2900"/>
              <a:buFont typeface="Roboto Condensed"/>
              <a:buChar char="-"/>
            </a:pPr>
            <a:r>
              <a:rPr lang="en-US" sz="2900">
                <a:solidFill>
                  <a:schemeClr val="dk1"/>
                </a:solidFill>
                <a:latin typeface="Roboto Condensed"/>
                <a:ea typeface="Roboto Condensed"/>
                <a:cs typeface="Roboto Condensed"/>
                <a:sym typeface="Roboto Condensed"/>
              </a:rPr>
              <a:t>Xấu nhất: SVM, Word2vec</a:t>
            </a:r>
            <a:endParaRPr sz="2900">
              <a:solidFill>
                <a:schemeClr val="dk1"/>
              </a:solidFill>
              <a:latin typeface="Roboto Condensed"/>
              <a:ea typeface="Roboto Condensed"/>
              <a:cs typeface="Roboto Condensed"/>
              <a:sym typeface="Roboto Condensed"/>
            </a:endParaRPr>
          </a:p>
        </p:txBody>
      </p:sp>
      <p:graphicFrame>
        <p:nvGraphicFramePr>
          <p:cNvPr id="467" name="Google Shape;467;p55"/>
          <p:cNvGraphicFramePr/>
          <p:nvPr/>
        </p:nvGraphicFramePr>
        <p:xfrm>
          <a:off x="326238" y="3552625"/>
          <a:ext cx="3000000" cy="3000000"/>
        </p:xfrm>
        <a:graphic>
          <a:graphicData uri="http://schemas.openxmlformats.org/drawingml/2006/table">
            <a:tbl>
              <a:tblPr>
                <a:noFill/>
                <a:tableStyleId>{328EC800-CE44-42B4-90C9-E0E3E6010576}</a:tableStyleId>
              </a:tblPr>
              <a:tblGrid>
                <a:gridCol w="1280550"/>
                <a:gridCol w="1057275"/>
                <a:gridCol w="1057275"/>
                <a:gridCol w="1057275"/>
                <a:gridCol w="1057275"/>
                <a:gridCol w="1057275"/>
                <a:gridCol w="1057275"/>
                <a:gridCol w="1057275"/>
              </a:tblGrid>
              <a:tr h="1052500">
                <a:tc>
                  <a:txBody>
                    <a:bodyPr/>
                    <a:lstStyle/>
                    <a:p>
                      <a:pPr indent="0" lvl="0" marL="0" rtl="0" algn="ctr">
                        <a:lnSpc>
                          <a:spcPct val="115000"/>
                        </a:lnSpc>
                        <a:spcBef>
                          <a:spcPts val="1200"/>
                        </a:spcBef>
                        <a:spcAft>
                          <a:spcPts val="1200"/>
                        </a:spcAft>
                        <a:buNone/>
                      </a:pPr>
                      <a:r>
                        <a:rPr b="1" lang="en-US" sz="2000">
                          <a:latin typeface="Roboto Condensed"/>
                          <a:ea typeface="Roboto Condensed"/>
                          <a:cs typeface="Roboto Condensed"/>
                          <a:sym typeface="Roboto Condensed"/>
                        </a:rPr>
                        <a:t> </a:t>
                      </a:r>
                      <a:endParaRPr b="1" sz="200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00">
                          <a:latin typeface="Roboto Condensed"/>
                          <a:ea typeface="Roboto Condensed"/>
                          <a:cs typeface="Roboto Condensed"/>
                          <a:sym typeface="Roboto Condensed"/>
                        </a:rPr>
                        <a:t>KNN</a:t>
                      </a:r>
                      <a:endParaRPr b="1" sz="200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00">
                          <a:latin typeface="Roboto Condensed"/>
                          <a:ea typeface="Roboto Condensed"/>
                          <a:cs typeface="Roboto Condensed"/>
                          <a:sym typeface="Roboto Condensed"/>
                        </a:rPr>
                        <a:t>Naives Bayes</a:t>
                      </a:r>
                      <a:endParaRPr b="1" sz="200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00">
                          <a:latin typeface="Roboto Condensed"/>
                          <a:ea typeface="Roboto Condensed"/>
                          <a:cs typeface="Roboto Condensed"/>
                          <a:sym typeface="Roboto Condensed"/>
                        </a:rPr>
                        <a:t>Logistic Regression</a:t>
                      </a:r>
                      <a:endParaRPr b="1" sz="200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00">
                          <a:latin typeface="Roboto Condensed"/>
                          <a:ea typeface="Roboto Condensed"/>
                          <a:cs typeface="Roboto Condensed"/>
                          <a:sym typeface="Roboto Condensed"/>
                        </a:rPr>
                        <a:t>SVM Linear</a:t>
                      </a:r>
                      <a:endParaRPr b="1" sz="200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00">
                          <a:latin typeface="Roboto Condensed"/>
                          <a:ea typeface="Roboto Condensed"/>
                          <a:cs typeface="Roboto Condensed"/>
                          <a:sym typeface="Roboto Condensed"/>
                        </a:rPr>
                        <a:t>SVM Non Linear</a:t>
                      </a:r>
                      <a:endParaRPr b="1" sz="200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00">
                          <a:latin typeface="Roboto Condensed"/>
                          <a:ea typeface="Roboto Condensed"/>
                          <a:cs typeface="Roboto Condensed"/>
                          <a:sym typeface="Roboto Condensed"/>
                        </a:rPr>
                        <a:t>Decision Tree</a:t>
                      </a:r>
                      <a:endParaRPr b="1" sz="200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b="1" lang="en-US" sz="2000">
                          <a:latin typeface="Roboto Condensed"/>
                          <a:ea typeface="Roboto Condensed"/>
                          <a:cs typeface="Roboto Condensed"/>
                          <a:sym typeface="Roboto Condensed"/>
                        </a:rPr>
                        <a:t>Random Forest</a:t>
                      </a:r>
                      <a:endParaRPr b="1" sz="2000">
                        <a:latin typeface="Roboto Condensed"/>
                        <a:ea typeface="Roboto Condensed"/>
                        <a:cs typeface="Roboto Condensed"/>
                        <a:sym typeface="Roboto Condensed"/>
                      </a:endParaRPr>
                    </a:p>
                  </a:txBody>
                  <a:tcPr marT="91425" marB="91425" marR="68575" marL="68575" anchor="ctr">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r h="576875">
                <a:tc>
                  <a:txBody>
                    <a:bodyPr/>
                    <a:lstStyle/>
                    <a:p>
                      <a:pPr indent="0" lvl="0" marL="0" rtl="0" algn="l">
                        <a:lnSpc>
                          <a:spcPct val="115000"/>
                        </a:lnSpc>
                        <a:spcBef>
                          <a:spcPts val="1200"/>
                        </a:spcBef>
                        <a:spcAft>
                          <a:spcPts val="1200"/>
                        </a:spcAft>
                        <a:buNone/>
                      </a:pPr>
                      <a:r>
                        <a:rPr b="1" lang="en-US" sz="2000">
                          <a:latin typeface="Roboto Condensed"/>
                          <a:ea typeface="Roboto Condensed"/>
                          <a:cs typeface="Roboto Condensed"/>
                          <a:sym typeface="Roboto Condensed"/>
                        </a:rPr>
                        <a:t>Word2Vec</a:t>
                      </a:r>
                      <a:endParaRPr b="1" sz="20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00">
                          <a:latin typeface="Roboto Condensed"/>
                          <a:ea typeface="Roboto Condensed"/>
                          <a:cs typeface="Roboto Condensed"/>
                          <a:sym typeface="Roboto Condensed"/>
                        </a:rPr>
                        <a:t>0.5165</a:t>
                      </a:r>
                      <a:endParaRPr sz="20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00">
                          <a:latin typeface="Roboto Condensed"/>
                          <a:ea typeface="Roboto Condensed"/>
                          <a:cs typeface="Roboto Condensed"/>
                          <a:sym typeface="Roboto Condensed"/>
                        </a:rPr>
                        <a:t>0.5618</a:t>
                      </a:r>
                      <a:endParaRPr sz="20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00">
                          <a:latin typeface="Roboto Condensed"/>
                          <a:ea typeface="Roboto Condensed"/>
                          <a:cs typeface="Roboto Condensed"/>
                          <a:sym typeface="Roboto Condensed"/>
                        </a:rPr>
                        <a:t>0.0858</a:t>
                      </a:r>
                      <a:endParaRPr sz="20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00">
                          <a:latin typeface="Roboto Condensed"/>
                          <a:ea typeface="Roboto Condensed"/>
                          <a:cs typeface="Roboto Condensed"/>
                          <a:sym typeface="Roboto Condensed"/>
                        </a:rPr>
                        <a:t>0.0121</a:t>
                      </a:r>
                      <a:endParaRPr sz="20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00">
                          <a:latin typeface="Roboto Condensed"/>
                          <a:ea typeface="Roboto Condensed"/>
                          <a:cs typeface="Roboto Condensed"/>
                          <a:sym typeface="Roboto Condensed"/>
                        </a:rPr>
                        <a:t>0.0000</a:t>
                      </a:r>
                      <a:endParaRPr sz="20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00">
                          <a:latin typeface="Roboto Condensed"/>
                          <a:ea typeface="Roboto Condensed"/>
                          <a:cs typeface="Roboto Condensed"/>
                          <a:sym typeface="Roboto Condensed"/>
                        </a:rPr>
                        <a:t>0.5639</a:t>
                      </a:r>
                      <a:endParaRPr sz="20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c>
                  <a:txBody>
                    <a:bodyPr/>
                    <a:lstStyle/>
                    <a:p>
                      <a:pPr indent="0" lvl="0" marL="0" rtl="0" algn="ctr">
                        <a:lnSpc>
                          <a:spcPct val="115000"/>
                        </a:lnSpc>
                        <a:spcBef>
                          <a:spcPts val="1200"/>
                        </a:spcBef>
                        <a:spcAft>
                          <a:spcPts val="1200"/>
                        </a:spcAft>
                        <a:buNone/>
                      </a:pPr>
                      <a:r>
                        <a:rPr lang="en-US" sz="2000">
                          <a:latin typeface="Roboto Condensed"/>
                          <a:ea typeface="Roboto Condensed"/>
                          <a:cs typeface="Roboto Condensed"/>
                          <a:sym typeface="Roboto Condensed"/>
                        </a:rPr>
                        <a:t>0.5857</a:t>
                      </a:r>
                      <a:endParaRPr sz="2000">
                        <a:latin typeface="Roboto Condensed"/>
                        <a:ea typeface="Roboto Condensed"/>
                        <a:cs typeface="Roboto Condensed"/>
                        <a:sym typeface="Roboto Condensed"/>
                      </a:endParaRPr>
                    </a:p>
                  </a:txBody>
                  <a:tcPr marT="91425" marB="91425" marR="68575" marL="68575">
                    <a:lnL cap="flat" cmpd="sng" w="8325">
                      <a:solidFill>
                        <a:schemeClr val="dk1"/>
                      </a:solidFill>
                      <a:prstDash val="solid"/>
                      <a:round/>
                      <a:headEnd len="sm" w="sm" type="none"/>
                      <a:tailEnd len="sm" w="sm" type="none"/>
                    </a:lnL>
                    <a:lnR cap="flat" cmpd="sng" w="8325">
                      <a:solidFill>
                        <a:schemeClr val="dk1"/>
                      </a:solidFill>
                      <a:prstDash val="solid"/>
                      <a:round/>
                      <a:headEnd len="sm" w="sm" type="none"/>
                      <a:tailEnd len="sm" w="sm" type="none"/>
                    </a:lnR>
                    <a:lnT cap="flat" cmpd="sng" w="8325">
                      <a:solidFill>
                        <a:schemeClr val="dk1"/>
                      </a:solidFill>
                      <a:prstDash val="solid"/>
                      <a:round/>
                      <a:headEnd len="sm" w="sm" type="none"/>
                      <a:tailEnd len="sm" w="sm" type="none"/>
                    </a:lnT>
                    <a:lnB cap="flat" cmpd="sng" w="83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6"/>
          <p:cNvSpPr/>
          <p:nvPr/>
        </p:nvSpPr>
        <p:spPr>
          <a:xfrm>
            <a:off x="1942630" y="5181600"/>
            <a:ext cx="94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sp>
        <p:nvSpPr>
          <p:cNvPr id="474" name="Google Shape;474;p56"/>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475" name="Google Shape;475;p56"/>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476" name="Google Shape;476;p56"/>
          <p:cNvSpPr/>
          <p:nvPr/>
        </p:nvSpPr>
        <p:spPr>
          <a:xfrm>
            <a:off x="2260956" y="5055710"/>
            <a:ext cx="109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477" name="Google Shape;477;p56"/>
          <p:cNvSpPr txBox="1"/>
          <p:nvPr/>
        </p:nvSpPr>
        <p:spPr>
          <a:xfrm>
            <a:off x="484900" y="2307350"/>
            <a:ext cx="8174100" cy="331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US" sz="6000">
                <a:solidFill>
                  <a:schemeClr val="dk1"/>
                </a:solidFill>
                <a:latin typeface="Roboto Medium"/>
                <a:ea typeface="Roboto Medium"/>
                <a:cs typeface="Roboto Medium"/>
                <a:sym typeface="Roboto Medium"/>
              </a:rPr>
              <a:t>5. TRIỂN KHAI </a:t>
            </a:r>
            <a:endParaRPr sz="6000">
              <a:solidFill>
                <a:schemeClr val="dk1"/>
              </a:solidFill>
              <a:latin typeface="Roboto Medium"/>
              <a:ea typeface="Roboto Medium"/>
              <a:cs typeface="Roboto Medium"/>
              <a:sym typeface="Roboto Medium"/>
            </a:endParaRPr>
          </a:p>
          <a:p>
            <a:pPr indent="0" lvl="0" marL="0" rtl="0" algn="ctr">
              <a:lnSpc>
                <a:spcPct val="150000"/>
              </a:lnSpc>
              <a:spcBef>
                <a:spcPts val="0"/>
              </a:spcBef>
              <a:spcAft>
                <a:spcPts val="0"/>
              </a:spcAft>
              <a:buNone/>
            </a:pPr>
            <a:r>
              <a:rPr lang="en-US" sz="6000">
                <a:solidFill>
                  <a:schemeClr val="dk1"/>
                </a:solidFill>
                <a:latin typeface="Roboto Medium"/>
                <a:ea typeface="Roboto Medium"/>
                <a:cs typeface="Roboto Medium"/>
                <a:sym typeface="Roboto Medium"/>
              </a:rPr>
              <a:t>HỆ THỐNG</a:t>
            </a:r>
            <a:endParaRPr sz="6000">
              <a:solidFill>
                <a:schemeClr val="dk1"/>
              </a:solidFill>
              <a:latin typeface="Roboto Medium"/>
              <a:ea typeface="Roboto Medium"/>
              <a:cs typeface="Roboto Medium"/>
              <a:sym typeface="Roboto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7"/>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4" name="Google Shape;484;p57"/>
          <p:cNvSpPr txBox="1"/>
          <p:nvPr/>
        </p:nvSpPr>
        <p:spPr>
          <a:xfrm>
            <a:off x="154817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CÔNG NGHỆ</a:t>
            </a:r>
            <a:endParaRPr b="1" sz="3700">
              <a:solidFill>
                <a:schemeClr val="dk1"/>
              </a:solidFill>
              <a:latin typeface="Roboto"/>
              <a:ea typeface="Roboto"/>
              <a:cs typeface="Roboto"/>
              <a:sym typeface="Roboto"/>
            </a:endParaRPr>
          </a:p>
        </p:txBody>
      </p:sp>
      <p:pic>
        <p:nvPicPr>
          <p:cNvPr id="485" name="Google Shape;485;p57"/>
          <p:cNvPicPr preferRelativeResize="0"/>
          <p:nvPr/>
        </p:nvPicPr>
        <p:blipFill>
          <a:blip r:embed="rId3">
            <a:alphaModFix/>
          </a:blip>
          <a:stretch>
            <a:fillRect/>
          </a:stretch>
        </p:blipFill>
        <p:spPr>
          <a:xfrm>
            <a:off x="152400" y="978675"/>
            <a:ext cx="8839201" cy="3185220"/>
          </a:xfrm>
          <a:prstGeom prst="rect">
            <a:avLst/>
          </a:prstGeom>
          <a:noFill/>
          <a:ln>
            <a:noFill/>
          </a:ln>
        </p:spPr>
      </p:pic>
      <p:pic>
        <p:nvPicPr>
          <p:cNvPr id="486" name="Google Shape;486;p57"/>
          <p:cNvPicPr preferRelativeResize="0"/>
          <p:nvPr/>
        </p:nvPicPr>
        <p:blipFill>
          <a:blip r:embed="rId4">
            <a:alphaModFix/>
          </a:blip>
          <a:stretch>
            <a:fillRect/>
          </a:stretch>
        </p:blipFill>
        <p:spPr>
          <a:xfrm>
            <a:off x="152405" y="3540745"/>
            <a:ext cx="2376617" cy="2134105"/>
          </a:xfrm>
          <a:prstGeom prst="rect">
            <a:avLst/>
          </a:prstGeom>
          <a:noFill/>
          <a:ln>
            <a:noFill/>
          </a:ln>
        </p:spPr>
      </p:pic>
      <p:pic>
        <p:nvPicPr>
          <p:cNvPr id="487" name="Google Shape;487;p57"/>
          <p:cNvPicPr preferRelativeResize="0"/>
          <p:nvPr/>
        </p:nvPicPr>
        <p:blipFill>
          <a:blip r:embed="rId5">
            <a:alphaModFix/>
          </a:blip>
          <a:stretch>
            <a:fillRect/>
          </a:stretch>
        </p:blipFill>
        <p:spPr>
          <a:xfrm>
            <a:off x="2795050" y="3997200"/>
            <a:ext cx="6412774" cy="1221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8"/>
          <p:cNvSpPr/>
          <p:nvPr/>
        </p:nvSpPr>
        <p:spPr>
          <a:xfrm>
            <a:off x="1942630" y="5181600"/>
            <a:ext cx="94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sp>
        <p:nvSpPr>
          <p:cNvPr id="494" name="Google Shape;494;p58"/>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495" name="Google Shape;495;p58"/>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496" name="Google Shape;496;p58"/>
          <p:cNvSpPr/>
          <p:nvPr/>
        </p:nvSpPr>
        <p:spPr>
          <a:xfrm>
            <a:off x="2260956" y="5055710"/>
            <a:ext cx="109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497" name="Google Shape;497;p58"/>
          <p:cNvSpPr txBox="1"/>
          <p:nvPr/>
        </p:nvSpPr>
        <p:spPr>
          <a:xfrm>
            <a:off x="484900" y="2307350"/>
            <a:ext cx="8174100" cy="331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US" sz="6000">
                <a:solidFill>
                  <a:schemeClr val="dk1"/>
                </a:solidFill>
                <a:latin typeface="Roboto Medium"/>
                <a:ea typeface="Roboto Medium"/>
                <a:cs typeface="Roboto Medium"/>
                <a:sym typeface="Roboto Medium"/>
              </a:rPr>
              <a:t>DEMO CHƯƠNG TRÌNH</a:t>
            </a:r>
            <a:endParaRPr sz="6000">
              <a:solidFill>
                <a:schemeClr val="dk1"/>
              </a:solidFill>
              <a:latin typeface="Roboto Medium"/>
              <a:ea typeface="Roboto Medium"/>
              <a:cs typeface="Roboto Medium"/>
              <a:sym typeface="Roboto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9"/>
          <p:cNvSpPr/>
          <p:nvPr/>
        </p:nvSpPr>
        <p:spPr>
          <a:xfrm>
            <a:off x="1942630" y="5181600"/>
            <a:ext cx="94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sp>
        <p:nvSpPr>
          <p:cNvPr id="504" name="Google Shape;504;p59"/>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05" name="Google Shape;505;p59"/>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06" name="Google Shape;506;p59"/>
          <p:cNvSpPr/>
          <p:nvPr/>
        </p:nvSpPr>
        <p:spPr>
          <a:xfrm>
            <a:off x="2260956" y="5055710"/>
            <a:ext cx="109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507" name="Google Shape;507;p59"/>
          <p:cNvSpPr txBox="1"/>
          <p:nvPr/>
        </p:nvSpPr>
        <p:spPr>
          <a:xfrm>
            <a:off x="484900" y="2307350"/>
            <a:ext cx="8174100" cy="331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US" sz="6000">
                <a:solidFill>
                  <a:schemeClr val="dk1"/>
                </a:solidFill>
                <a:latin typeface="Roboto Medium"/>
                <a:ea typeface="Roboto Medium"/>
                <a:cs typeface="Roboto Medium"/>
                <a:sym typeface="Roboto Medium"/>
              </a:rPr>
              <a:t>5</a:t>
            </a:r>
            <a:r>
              <a:rPr lang="en-US" sz="6000">
                <a:solidFill>
                  <a:schemeClr val="dk1"/>
                </a:solidFill>
                <a:latin typeface="Roboto Medium"/>
                <a:ea typeface="Roboto Medium"/>
                <a:cs typeface="Roboto Medium"/>
                <a:sym typeface="Roboto Medium"/>
              </a:rPr>
              <a:t>. TỔNG KẾT</a:t>
            </a:r>
            <a:endParaRPr sz="6000">
              <a:solidFill>
                <a:schemeClr val="dk1"/>
              </a:solidFill>
              <a:latin typeface="Roboto Medium"/>
              <a:ea typeface="Roboto Medium"/>
              <a:cs typeface="Roboto Medium"/>
              <a:sym typeface="Roboto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0"/>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14" name="Google Shape;514;p60"/>
          <p:cNvSpPr txBox="1"/>
          <p:nvPr/>
        </p:nvSpPr>
        <p:spPr>
          <a:xfrm>
            <a:off x="604525" y="1733625"/>
            <a:ext cx="8169000" cy="275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Clr>
                <a:schemeClr val="dk1"/>
              </a:buClr>
              <a:buSzPts val="1100"/>
              <a:buFont typeface="Arial"/>
              <a:buNone/>
            </a:pPr>
            <a:r>
              <a:rPr b="1" lang="en-US" sz="2500">
                <a:solidFill>
                  <a:schemeClr val="dk1"/>
                </a:solidFill>
                <a:latin typeface="Roboto Condensed"/>
                <a:ea typeface="Roboto Condensed"/>
                <a:cs typeface="Roboto Condensed"/>
                <a:sym typeface="Roboto Condensed"/>
              </a:rPr>
              <a:t>Kết quả đạt được:</a:t>
            </a:r>
            <a:endParaRPr b="1" sz="2500">
              <a:solidFill>
                <a:schemeClr val="dk1"/>
              </a:solidFill>
              <a:latin typeface="Roboto Condensed"/>
              <a:ea typeface="Roboto Condensed"/>
              <a:cs typeface="Roboto Condensed"/>
              <a:sym typeface="Roboto Condensed"/>
            </a:endParaRPr>
          </a:p>
          <a:p>
            <a:pPr indent="-381000" lvl="0" marL="457200" rtl="0" algn="just">
              <a:lnSpc>
                <a:spcPct val="115000"/>
              </a:lnSpc>
              <a:spcBef>
                <a:spcPts val="180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Xử </a:t>
            </a:r>
            <a:r>
              <a:rPr lang="en-US" sz="2400">
                <a:solidFill>
                  <a:schemeClr val="dk1"/>
                </a:solidFill>
                <a:latin typeface="Roboto Condensed"/>
                <a:ea typeface="Roboto Condensed"/>
                <a:cs typeface="Roboto Condensed"/>
                <a:sym typeface="Roboto Condensed"/>
              </a:rPr>
              <a:t>lý</a:t>
            </a:r>
            <a:r>
              <a:rPr lang="en-US" sz="2400">
                <a:solidFill>
                  <a:schemeClr val="dk1"/>
                </a:solidFill>
                <a:latin typeface="Roboto Condensed"/>
                <a:ea typeface="Roboto Condensed"/>
                <a:cs typeface="Roboto Condensed"/>
                <a:sym typeface="Roboto Condensed"/>
              </a:rPr>
              <a:t> dữ liệu dư thừa và bị thiếu thông tin.</a:t>
            </a:r>
            <a:endParaRPr sz="2400">
              <a:solidFill>
                <a:schemeClr val="dk1"/>
              </a:solidFill>
              <a:latin typeface="Roboto Condensed"/>
              <a:ea typeface="Roboto Condensed"/>
              <a:cs typeface="Roboto Condensed"/>
              <a:sym typeface="Roboto Condensed"/>
            </a:endParaRPr>
          </a:p>
          <a:p>
            <a:pPr indent="-381000" lvl="0" marL="457200" rtl="0" algn="just">
              <a:lnSpc>
                <a:spcPct val="115000"/>
              </a:lnSpc>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Xây dựng và đánh giá tổng quan dưới nhiều mô hình.</a:t>
            </a:r>
            <a:endParaRPr sz="2400">
              <a:solidFill>
                <a:schemeClr val="dk1"/>
              </a:solidFill>
              <a:latin typeface="Roboto Condensed"/>
              <a:ea typeface="Roboto Condensed"/>
              <a:cs typeface="Roboto Condensed"/>
              <a:sym typeface="Roboto Condensed"/>
            </a:endParaRPr>
          </a:p>
          <a:p>
            <a:pPr indent="-381000" lvl="0" marL="457200" rtl="0" algn="just">
              <a:lnSpc>
                <a:spcPct val="115000"/>
              </a:lnSpc>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Triển khai ứng dụng Web cho phép kiểm tra nội dung đoạn Tweet có liên quan đến thảm họa hay không.</a:t>
            </a:r>
            <a:endParaRPr sz="2400">
              <a:solidFill>
                <a:schemeClr val="dk1"/>
              </a:solidFill>
              <a:latin typeface="Roboto Condensed"/>
              <a:ea typeface="Roboto Condensed"/>
              <a:cs typeface="Roboto Condensed"/>
              <a:sym typeface="Roboto Condensed"/>
            </a:endParaRPr>
          </a:p>
        </p:txBody>
      </p:sp>
      <p:sp>
        <p:nvSpPr>
          <p:cNvPr id="515" name="Google Shape;515;p60"/>
          <p:cNvSpPr txBox="1"/>
          <p:nvPr/>
        </p:nvSpPr>
        <p:spPr>
          <a:xfrm>
            <a:off x="1548175" y="327275"/>
            <a:ext cx="7038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TỔNG KẾT</a:t>
            </a:r>
            <a:endParaRPr b="1" sz="3700">
              <a:solidFill>
                <a:schemeClr val="dk1"/>
              </a:solidFill>
              <a:latin typeface="Roboto"/>
              <a:ea typeface="Roboto"/>
              <a:cs typeface="Roboto"/>
              <a:sym typeface="Roboto"/>
            </a:endParaRPr>
          </a:p>
        </p:txBody>
      </p:sp>
      <p:sp>
        <p:nvSpPr>
          <p:cNvPr id="516" name="Google Shape;516;p60"/>
          <p:cNvSpPr txBox="1"/>
          <p:nvPr/>
        </p:nvSpPr>
        <p:spPr>
          <a:xfrm>
            <a:off x="604525" y="4297475"/>
            <a:ext cx="8539500" cy="1684500"/>
          </a:xfrm>
          <a:prstGeom prst="rect">
            <a:avLst/>
          </a:prstGeom>
          <a:noFill/>
          <a:ln>
            <a:noFill/>
          </a:ln>
        </p:spPr>
        <p:txBody>
          <a:bodyPr anchorCtr="0" anchor="t" bIns="91425" lIns="91425" spcFirstLastPara="1" rIns="91425" wrap="square" tIns="91425">
            <a:spAutoFit/>
          </a:bodyPr>
          <a:lstStyle/>
          <a:p>
            <a:pPr indent="0" lvl="0" marL="0" rtl="0" algn="l">
              <a:spcBef>
                <a:spcPts val="1800"/>
              </a:spcBef>
              <a:spcAft>
                <a:spcPts val="0"/>
              </a:spcAft>
              <a:buNone/>
            </a:pPr>
            <a:r>
              <a:rPr b="1" lang="en-US" sz="2500">
                <a:solidFill>
                  <a:schemeClr val="dk1"/>
                </a:solidFill>
                <a:latin typeface="Roboto Condensed"/>
                <a:ea typeface="Roboto Condensed"/>
                <a:cs typeface="Roboto Condensed"/>
                <a:sym typeface="Roboto Condensed"/>
              </a:rPr>
              <a:t>Hướng phát triển</a:t>
            </a:r>
            <a:r>
              <a:rPr b="1" lang="en-US" sz="2500">
                <a:solidFill>
                  <a:schemeClr val="dk1"/>
                </a:solidFill>
                <a:latin typeface="Roboto Condensed"/>
                <a:ea typeface="Roboto Condensed"/>
                <a:cs typeface="Roboto Condensed"/>
                <a:sym typeface="Roboto Condensed"/>
              </a:rPr>
              <a:t>:</a:t>
            </a:r>
            <a:endParaRPr b="1" sz="2400">
              <a:solidFill>
                <a:schemeClr val="dk1"/>
              </a:solidFill>
              <a:latin typeface="Roboto Condensed"/>
              <a:ea typeface="Roboto Condensed"/>
              <a:cs typeface="Roboto Condensed"/>
              <a:sym typeface="Roboto Condensed"/>
            </a:endParaRPr>
          </a:p>
          <a:p>
            <a:pPr indent="-381000" lvl="0" marL="457200" rtl="0" algn="just">
              <a:lnSpc>
                <a:spcPct val="115000"/>
              </a:lnSpc>
              <a:spcBef>
                <a:spcPts val="250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Mở rộng phạm vi nghiên cứu để phân loại chi tiết các thảm họa.</a:t>
            </a:r>
            <a:endParaRPr sz="2400">
              <a:solidFill>
                <a:schemeClr val="dk1"/>
              </a:solidFill>
              <a:latin typeface="Roboto Condensed"/>
              <a:ea typeface="Roboto Condensed"/>
              <a:cs typeface="Roboto Condensed"/>
              <a:sym typeface="Roboto Condensed"/>
            </a:endParaRPr>
          </a:p>
          <a:p>
            <a:pPr indent="-381000" lvl="0" marL="457200" rtl="0" algn="just">
              <a:lnSpc>
                <a:spcPct val="115000"/>
              </a:lnSpc>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Phát hiện thảm họa và kèm theo biện pháp phòng tránh.</a:t>
            </a:r>
            <a:endParaRPr sz="2400">
              <a:solidFill>
                <a:schemeClr val="dk1"/>
              </a:solidFill>
              <a:latin typeface="Roboto Condensed"/>
              <a:ea typeface="Roboto Condensed"/>
              <a:cs typeface="Roboto Condensed"/>
              <a:sym typeface="Roboto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1"/>
          <p:cNvSpPr txBox="1"/>
          <p:nvPr>
            <p:ph idx="12" type="sldNum"/>
          </p:nvPr>
        </p:nvSpPr>
        <p:spPr>
          <a:xfrm>
            <a:off x="2402305" y="62091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23" name="Google Shape;523;p61"/>
          <p:cNvSpPr txBox="1"/>
          <p:nvPr/>
        </p:nvSpPr>
        <p:spPr>
          <a:xfrm>
            <a:off x="64200" y="3429000"/>
            <a:ext cx="9015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000">
                <a:solidFill>
                  <a:schemeClr val="dk1"/>
                </a:solidFill>
                <a:latin typeface="Roboto"/>
                <a:ea typeface="Roboto"/>
                <a:cs typeface="Roboto"/>
                <a:sym typeface="Roboto"/>
              </a:rPr>
              <a:t>THANKS FOR LISTENING</a:t>
            </a:r>
            <a:endParaRPr b="1" sz="6000">
              <a:solidFill>
                <a:schemeClr val="dk1"/>
              </a:solidFill>
              <a:latin typeface="Roboto"/>
              <a:ea typeface="Roboto"/>
              <a:cs typeface="Roboto"/>
              <a:sym typeface="Roboto"/>
            </a:endParaRPr>
          </a:p>
        </p:txBody>
      </p:sp>
      <p:sp>
        <p:nvSpPr>
          <p:cNvPr id="524" name="Google Shape;524;p61"/>
          <p:cNvSpPr txBox="1"/>
          <p:nvPr/>
        </p:nvSpPr>
        <p:spPr>
          <a:xfrm>
            <a:off x="89250" y="17703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a:solidFill>
                <a:schemeClr val="dk1"/>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7"/>
          <p:cNvPicPr preferRelativeResize="0"/>
          <p:nvPr/>
        </p:nvPicPr>
        <p:blipFill rotWithShape="1">
          <a:blip r:embed="rId3">
            <a:alphaModFix/>
          </a:blip>
          <a:srcRect b="0" l="10265" r="36874" t="0"/>
          <a:stretch/>
        </p:blipFill>
        <p:spPr>
          <a:xfrm>
            <a:off x="3069975" y="2157975"/>
            <a:ext cx="2279550" cy="2256900"/>
          </a:xfrm>
          <a:prstGeom prst="rect">
            <a:avLst/>
          </a:prstGeom>
          <a:noFill/>
          <a:ln>
            <a:noFill/>
          </a:ln>
        </p:spPr>
      </p:pic>
      <p:sp>
        <p:nvSpPr>
          <p:cNvPr id="133" name="Google Shape;133;p17"/>
          <p:cNvSpPr txBox="1"/>
          <p:nvPr>
            <p:ph idx="12" type="sldNum"/>
          </p:nvPr>
        </p:nvSpPr>
        <p:spPr>
          <a:xfrm>
            <a:off x="2402305" y="63615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4" name="Google Shape;134;p17"/>
          <p:cNvSpPr txBox="1"/>
          <p:nvPr/>
        </p:nvSpPr>
        <p:spPr>
          <a:xfrm>
            <a:off x="1548175" y="327275"/>
            <a:ext cx="5415000" cy="892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4600">
                <a:solidFill>
                  <a:schemeClr val="dk1"/>
                </a:solidFill>
                <a:latin typeface="Roboto"/>
                <a:ea typeface="Roboto"/>
                <a:cs typeface="Roboto"/>
                <a:sym typeface="Roboto"/>
              </a:rPr>
              <a:t>ĐẦU VÀO</a:t>
            </a:r>
            <a:endParaRPr b="1" sz="4600">
              <a:solidFill>
                <a:schemeClr val="dk1"/>
              </a:solidFill>
              <a:latin typeface="Roboto"/>
              <a:ea typeface="Roboto"/>
              <a:cs typeface="Roboto"/>
              <a:sym typeface="Roboto"/>
            </a:endParaRPr>
          </a:p>
        </p:txBody>
      </p:sp>
      <p:sp>
        <p:nvSpPr>
          <p:cNvPr id="135" name="Google Shape;135;p17"/>
          <p:cNvSpPr txBox="1"/>
          <p:nvPr/>
        </p:nvSpPr>
        <p:spPr>
          <a:xfrm>
            <a:off x="5520600" y="2572500"/>
            <a:ext cx="3364800" cy="2031900"/>
          </a:xfrm>
          <a:prstGeom prst="rect">
            <a:avLst/>
          </a:prstGeom>
          <a:noFill/>
          <a:ln>
            <a:noFill/>
          </a:ln>
        </p:spPr>
        <p:txBody>
          <a:bodyPr anchorCtr="0" anchor="t" bIns="91425" lIns="91425" spcFirstLastPara="1" rIns="91425" wrap="square" tIns="91425">
            <a:spAutoFit/>
          </a:bodyPr>
          <a:lstStyle/>
          <a:p>
            <a:pPr indent="-381000" lvl="0" marL="457200" rtl="0" algn="just">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Nội dung</a:t>
            </a:r>
            <a:endParaRPr sz="2400">
              <a:solidFill>
                <a:schemeClr val="dk1"/>
              </a:solidFill>
              <a:latin typeface="Roboto Condensed"/>
              <a:ea typeface="Roboto Condensed"/>
              <a:cs typeface="Roboto Condensed"/>
              <a:sym typeface="Roboto Condensed"/>
            </a:endParaRPr>
          </a:p>
          <a:p>
            <a:pPr indent="-381000" lvl="0" marL="457200" rtl="0" algn="just">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Từ khóa</a:t>
            </a:r>
            <a:endParaRPr sz="2400">
              <a:solidFill>
                <a:schemeClr val="dk1"/>
              </a:solidFill>
              <a:latin typeface="Roboto Condensed"/>
              <a:ea typeface="Roboto Condensed"/>
              <a:cs typeface="Roboto Condensed"/>
              <a:sym typeface="Roboto Condensed"/>
            </a:endParaRPr>
          </a:p>
          <a:p>
            <a:pPr indent="-381000" lvl="0" marL="457200" rtl="0" algn="just">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Thông tin phụ như: hashtag và vị trí địa lý (nếu có)</a:t>
            </a:r>
            <a:endParaRPr sz="2400">
              <a:solidFill>
                <a:schemeClr val="dk1"/>
              </a:solidFill>
              <a:latin typeface="Roboto Condensed"/>
              <a:ea typeface="Roboto Condensed"/>
              <a:cs typeface="Roboto Condensed"/>
              <a:sym typeface="Roboto Condensed"/>
            </a:endParaRPr>
          </a:p>
        </p:txBody>
      </p:sp>
      <p:pic>
        <p:nvPicPr>
          <p:cNvPr id="136" name="Google Shape;136;p17"/>
          <p:cNvPicPr preferRelativeResize="0"/>
          <p:nvPr/>
        </p:nvPicPr>
        <p:blipFill>
          <a:blip r:embed="rId4">
            <a:alphaModFix/>
          </a:blip>
          <a:stretch>
            <a:fillRect/>
          </a:stretch>
        </p:blipFill>
        <p:spPr>
          <a:xfrm>
            <a:off x="222750" y="4102939"/>
            <a:ext cx="4184825" cy="2145125"/>
          </a:xfrm>
          <a:prstGeom prst="rect">
            <a:avLst/>
          </a:prstGeom>
          <a:noFill/>
          <a:ln>
            <a:noFill/>
          </a:ln>
        </p:spPr>
      </p:pic>
      <p:pic>
        <p:nvPicPr>
          <p:cNvPr id="137" name="Google Shape;137;p17"/>
          <p:cNvPicPr preferRelativeResize="0"/>
          <p:nvPr/>
        </p:nvPicPr>
        <p:blipFill rotWithShape="1">
          <a:blip r:embed="rId5">
            <a:alphaModFix/>
          </a:blip>
          <a:srcRect b="10398" l="10673" r="10030" t="11537"/>
          <a:stretch/>
        </p:blipFill>
        <p:spPr>
          <a:xfrm>
            <a:off x="114075" y="1588938"/>
            <a:ext cx="3252188" cy="2145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ph idx="12" type="sldNum"/>
          </p:nvPr>
        </p:nvSpPr>
        <p:spPr>
          <a:xfrm>
            <a:off x="2402305" y="63615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44" name="Google Shape;144;p18"/>
          <p:cNvSpPr txBox="1"/>
          <p:nvPr/>
        </p:nvSpPr>
        <p:spPr>
          <a:xfrm>
            <a:off x="1548175" y="327275"/>
            <a:ext cx="5415000" cy="892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4600">
                <a:solidFill>
                  <a:schemeClr val="dk1"/>
                </a:solidFill>
                <a:latin typeface="Roboto"/>
                <a:ea typeface="Roboto"/>
                <a:cs typeface="Roboto"/>
                <a:sym typeface="Roboto"/>
              </a:rPr>
              <a:t>ĐẦU RA</a:t>
            </a:r>
            <a:endParaRPr b="1" sz="4600">
              <a:solidFill>
                <a:schemeClr val="dk1"/>
              </a:solidFill>
              <a:latin typeface="Roboto"/>
              <a:ea typeface="Roboto"/>
              <a:cs typeface="Roboto"/>
              <a:sym typeface="Roboto"/>
            </a:endParaRPr>
          </a:p>
        </p:txBody>
      </p:sp>
      <p:sp>
        <p:nvSpPr>
          <p:cNvPr id="145" name="Google Shape;145;p18"/>
          <p:cNvSpPr txBox="1"/>
          <p:nvPr/>
        </p:nvSpPr>
        <p:spPr>
          <a:xfrm>
            <a:off x="5791550" y="3109300"/>
            <a:ext cx="3264900" cy="1662300"/>
          </a:xfrm>
          <a:prstGeom prst="rect">
            <a:avLst/>
          </a:prstGeom>
          <a:noFill/>
          <a:ln>
            <a:noFill/>
          </a:ln>
        </p:spPr>
        <p:txBody>
          <a:bodyPr anchorCtr="0" anchor="t" bIns="91425" lIns="91425" spcFirstLastPara="1" rIns="91425" wrap="square" tIns="91425">
            <a:spAutoFit/>
          </a:bodyPr>
          <a:lstStyle/>
          <a:p>
            <a:pPr indent="-381000" lvl="0" marL="457200" rtl="0" algn="just">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0: tweet không liên quan đến thảm họa</a:t>
            </a:r>
            <a:endParaRPr sz="2400">
              <a:solidFill>
                <a:schemeClr val="dk1"/>
              </a:solidFill>
              <a:latin typeface="Roboto Condensed"/>
              <a:ea typeface="Roboto Condensed"/>
              <a:cs typeface="Roboto Condensed"/>
              <a:sym typeface="Roboto Condensed"/>
            </a:endParaRPr>
          </a:p>
          <a:p>
            <a:pPr indent="-381000" lvl="0" marL="457200" rtl="0" algn="just">
              <a:spcBef>
                <a:spcPts val="0"/>
              </a:spcBef>
              <a:spcAft>
                <a:spcPts val="0"/>
              </a:spcAft>
              <a:buClr>
                <a:schemeClr val="dk1"/>
              </a:buClr>
              <a:buSzPts val="2400"/>
              <a:buFont typeface="Roboto Condensed"/>
              <a:buChar char="+"/>
            </a:pPr>
            <a:r>
              <a:rPr lang="en-US" sz="2400">
                <a:solidFill>
                  <a:schemeClr val="dk1"/>
                </a:solidFill>
                <a:latin typeface="Roboto Condensed"/>
                <a:ea typeface="Roboto Condensed"/>
                <a:cs typeface="Roboto Condensed"/>
                <a:sym typeface="Roboto Condensed"/>
              </a:rPr>
              <a:t>1: tweet có liên quan đến thảm họa</a:t>
            </a:r>
            <a:endParaRPr sz="2400">
              <a:solidFill>
                <a:schemeClr val="dk1"/>
              </a:solidFill>
              <a:latin typeface="Roboto Condensed"/>
              <a:ea typeface="Roboto Condensed"/>
              <a:cs typeface="Roboto Condensed"/>
              <a:sym typeface="Roboto Condensed"/>
            </a:endParaRPr>
          </a:p>
        </p:txBody>
      </p:sp>
      <p:pic>
        <p:nvPicPr>
          <p:cNvPr id="146" name="Google Shape;146;p18"/>
          <p:cNvPicPr preferRelativeResize="0"/>
          <p:nvPr/>
        </p:nvPicPr>
        <p:blipFill>
          <a:blip r:embed="rId3">
            <a:alphaModFix/>
          </a:blip>
          <a:stretch>
            <a:fillRect/>
          </a:stretch>
        </p:blipFill>
        <p:spPr>
          <a:xfrm>
            <a:off x="88875" y="2072250"/>
            <a:ext cx="5602852" cy="373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p:nvPr/>
        </p:nvSpPr>
        <p:spPr>
          <a:xfrm>
            <a:off x="1942630" y="5181600"/>
            <a:ext cx="94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endParaRPr/>
          </a:p>
        </p:txBody>
      </p:sp>
      <p:sp>
        <p:nvSpPr>
          <p:cNvPr id="153" name="Google Shape;153;p19"/>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154" name="Google Shape;154;p19"/>
          <p:cNvSpPr/>
          <p:nvPr/>
        </p:nvSpPr>
        <p:spPr>
          <a:xfrm>
            <a:off x="4447607" y="3244334"/>
            <a:ext cx="248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155" name="Google Shape;155;p19"/>
          <p:cNvSpPr/>
          <p:nvPr/>
        </p:nvSpPr>
        <p:spPr>
          <a:xfrm>
            <a:off x="2260956" y="5055710"/>
            <a:ext cx="109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a:t>
            </a:r>
            <a:endParaRPr/>
          </a:p>
        </p:txBody>
      </p:sp>
      <p:sp>
        <p:nvSpPr>
          <p:cNvPr id="156" name="Google Shape;156;p19"/>
          <p:cNvSpPr txBox="1"/>
          <p:nvPr/>
        </p:nvSpPr>
        <p:spPr>
          <a:xfrm>
            <a:off x="484900" y="2307350"/>
            <a:ext cx="8174100" cy="331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US" sz="6400">
                <a:solidFill>
                  <a:schemeClr val="dk1"/>
                </a:solidFill>
                <a:latin typeface="Roboto Medium"/>
                <a:ea typeface="Roboto Medium"/>
                <a:cs typeface="Roboto Medium"/>
                <a:sym typeface="Roboto Medium"/>
              </a:rPr>
              <a:t>2</a:t>
            </a:r>
            <a:r>
              <a:rPr lang="en-US" sz="6400">
                <a:solidFill>
                  <a:schemeClr val="dk1"/>
                </a:solidFill>
                <a:latin typeface="Roboto Medium"/>
                <a:ea typeface="Roboto Medium"/>
                <a:cs typeface="Roboto Medium"/>
                <a:sym typeface="Roboto Medium"/>
              </a:rPr>
              <a:t>.MÔ TẢ </a:t>
            </a:r>
            <a:r>
              <a:rPr lang="en-US" sz="6400">
                <a:solidFill>
                  <a:schemeClr val="dk1"/>
                </a:solidFill>
                <a:latin typeface="Roboto Medium"/>
                <a:ea typeface="Roboto Medium"/>
                <a:cs typeface="Roboto Medium"/>
                <a:sym typeface="Roboto Medium"/>
              </a:rPr>
              <a:t>VÀ PHÂN TÍCH </a:t>
            </a:r>
            <a:r>
              <a:rPr lang="en-US" sz="6400">
                <a:solidFill>
                  <a:schemeClr val="dk1"/>
                </a:solidFill>
                <a:latin typeface="Roboto Medium"/>
                <a:ea typeface="Roboto Medium"/>
                <a:cs typeface="Roboto Medium"/>
                <a:sym typeface="Roboto Medium"/>
              </a:rPr>
              <a:t> </a:t>
            </a:r>
            <a:r>
              <a:rPr lang="en-US" sz="6400">
                <a:solidFill>
                  <a:schemeClr val="dk1"/>
                </a:solidFill>
                <a:latin typeface="Roboto Medium"/>
                <a:ea typeface="Roboto Medium"/>
                <a:cs typeface="Roboto Medium"/>
                <a:sym typeface="Roboto Medium"/>
              </a:rPr>
              <a:t>DỮ LIỆU</a:t>
            </a:r>
            <a:endParaRPr sz="6400">
              <a:solidFill>
                <a:schemeClr val="dk1"/>
              </a:solidFill>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3" name="Google Shape;163;p20"/>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MÔ TẢ DỮ LIỆU</a:t>
            </a:r>
            <a:endParaRPr b="1" sz="3700">
              <a:solidFill>
                <a:schemeClr val="dk1"/>
              </a:solidFill>
              <a:latin typeface="Roboto"/>
              <a:ea typeface="Roboto"/>
              <a:cs typeface="Roboto"/>
              <a:sym typeface="Roboto"/>
            </a:endParaRPr>
          </a:p>
        </p:txBody>
      </p:sp>
      <p:sp>
        <p:nvSpPr>
          <p:cNvPr id="164" name="Google Shape;164;p20"/>
          <p:cNvSpPr txBox="1"/>
          <p:nvPr/>
        </p:nvSpPr>
        <p:spPr>
          <a:xfrm>
            <a:off x="1288838" y="1393400"/>
            <a:ext cx="7623300" cy="3249300"/>
          </a:xfrm>
          <a:prstGeom prst="rect">
            <a:avLst/>
          </a:prstGeom>
          <a:noFill/>
          <a:ln>
            <a:noFill/>
          </a:ln>
        </p:spPr>
        <p:txBody>
          <a:bodyPr anchorCtr="0" anchor="t" bIns="91425" lIns="91425" spcFirstLastPara="1" rIns="91425" wrap="square" tIns="91425">
            <a:spAutoFit/>
          </a:bodyPr>
          <a:lstStyle/>
          <a:p>
            <a:pPr indent="-368300" lvl="0" marL="457200" rtl="0" algn="just">
              <a:lnSpc>
                <a:spcPct val="115000"/>
              </a:lnSpc>
              <a:spcBef>
                <a:spcPts val="0"/>
              </a:spcBef>
              <a:spcAft>
                <a:spcPts val="0"/>
              </a:spcAft>
              <a:buClr>
                <a:schemeClr val="dk1"/>
              </a:buClr>
              <a:buSzPts val="2200"/>
              <a:buFont typeface="Roboto Condensed"/>
              <a:buChar char="-"/>
            </a:pPr>
            <a:r>
              <a:rPr lang="en-US" sz="2200">
                <a:solidFill>
                  <a:schemeClr val="dk1"/>
                </a:solidFill>
                <a:latin typeface="Roboto Condensed"/>
                <a:ea typeface="Roboto Condensed"/>
                <a:cs typeface="Roboto Condensed"/>
                <a:sym typeface="Roboto Condensed"/>
              </a:rPr>
              <a:t>Tập dữ liệu gồm 7613 mẫu, với 5 thuộc tính:</a:t>
            </a:r>
            <a:endParaRPr sz="2200">
              <a:solidFill>
                <a:schemeClr val="dk1"/>
              </a:solidFill>
              <a:latin typeface="Roboto Condensed"/>
              <a:ea typeface="Roboto Condensed"/>
              <a:cs typeface="Roboto Condensed"/>
              <a:sym typeface="Roboto Condensed"/>
            </a:endParaRPr>
          </a:p>
          <a:p>
            <a:pPr indent="-368300" lvl="0" marL="457200" rtl="0" algn="just">
              <a:lnSpc>
                <a:spcPct val="115000"/>
              </a:lnSpc>
              <a:spcBef>
                <a:spcPts val="0"/>
              </a:spcBef>
              <a:spcAft>
                <a:spcPts val="0"/>
              </a:spcAft>
              <a:buClr>
                <a:schemeClr val="dk1"/>
              </a:buClr>
              <a:buSzPts val="2200"/>
              <a:buFont typeface="Roboto Condensed"/>
              <a:buChar char="+"/>
            </a:pPr>
            <a:r>
              <a:rPr lang="en-US" sz="2200">
                <a:solidFill>
                  <a:schemeClr val="dk1"/>
                </a:solidFill>
                <a:latin typeface="Roboto Condensed"/>
                <a:ea typeface="Roboto Condensed"/>
                <a:cs typeface="Roboto Condensed"/>
                <a:sym typeface="Roboto Condensed"/>
              </a:rPr>
              <a:t>id: từ khóa chính của tập dữ liệu.</a:t>
            </a:r>
            <a:endParaRPr sz="2200">
              <a:solidFill>
                <a:schemeClr val="dk1"/>
              </a:solidFill>
              <a:latin typeface="Roboto Condensed"/>
              <a:ea typeface="Roboto Condensed"/>
              <a:cs typeface="Roboto Condensed"/>
              <a:sym typeface="Roboto Condensed"/>
            </a:endParaRPr>
          </a:p>
          <a:p>
            <a:pPr indent="-368300" lvl="0" marL="457200" rtl="0" algn="just">
              <a:lnSpc>
                <a:spcPct val="115000"/>
              </a:lnSpc>
              <a:spcBef>
                <a:spcPts val="0"/>
              </a:spcBef>
              <a:spcAft>
                <a:spcPts val="0"/>
              </a:spcAft>
              <a:buClr>
                <a:schemeClr val="dk1"/>
              </a:buClr>
              <a:buSzPts val="2200"/>
              <a:buFont typeface="Roboto Condensed"/>
              <a:buChar char="+"/>
            </a:pPr>
            <a:r>
              <a:rPr lang="en-US" sz="2200">
                <a:solidFill>
                  <a:schemeClr val="dk1"/>
                </a:solidFill>
                <a:latin typeface="Roboto Condensed"/>
                <a:ea typeface="Roboto Condensed"/>
                <a:cs typeface="Roboto Condensed"/>
                <a:sym typeface="Roboto Condensed"/>
              </a:rPr>
              <a:t>keyword: từ khóa có liên quan đến tweet.</a:t>
            </a:r>
            <a:endParaRPr sz="2200">
              <a:solidFill>
                <a:schemeClr val="dk1"/>
              </a:solidFill>
              <a:latin typeface="Roboto Condensed"/>
              <a:ea typeface="Roboto Condensed"/>
              <a:cs typeface="Roboto Condensed"/>
              <a:sym typeface="Roboto Condensed"/>
            </a:endParaRPr>
          </a:p>
          <a:p>
            <a:pPr indent="-368300" lvl="0" marL="457200" rtl="0" algn="just">
              <a:lnSpc>
                <a:spcPct val="115000"/>
              </a:lnSpc>
              <a:spcBef>
                <a:spcPts val="0"/>
              </a:spcBef>
              <a:spcAft>
                <a:spcPts val="0"/>
              </a:spcAft>
              <a:buClr>
                <a:schemeClr val="dk1"/>
              </a:buClr>
              <a:buSzPts val="2200"/>
              <a:buFont typeface="Roboto Condensed"/>
              <a:buChar char="+"/>
            </a:pPr>
            <a:r>
              <a:rPr lang="en-US" sz="2200">
                <a:solidFill>
                  <a:schemeClr val="dk1"/>
                </a:solidFill>
                <a:latin typeface="Roboto Condensed"/>
                <a:ea typeface="Roboto Condensed"/>
                <a:cs typeface="Roboto Condensed"/>
                <a:sym typeface="Roboto Condensed"/>
              </a:rPr>
              <a:t>location: vị trí có liên quan đến tweet.</a:t>
            </a:r>
            <a:endParaRPr sz="2200">
              <a:solidFill>
                <a:schemeClr val="dk1"/>
              </a:solidFill>
              <a:latin typeface="Roboto Condensed"/>
              <a:ea typeface="Roboto Condensed"/>
              <a:cs typeface="Roboto Condensed"/>
              <a:sym typeface="Roboto Condensed"/>
            </a:endParaRPr>
          </a:p>
          <a:p>
            <a:pPr indent="-368300" lvl="0" marL="457200" rtl="0" algn="just">
              <a:lnSpc>
                <a:spcPct val="115000"/>
              </a:lnSpc>
              <a:spcBef>
                <a:spcPts val="0"/>
              </a:spcBef>
              <a:spcAft>
                <a:spcPts val="0"/>
              </a:spcAft>
              <a:buClr>
                <a:schemeClr val="dk1"/>
              </a:buClr>
              <a:buSzPts val="2200"/>
              <a:buFont typeface="Roboto Condensed"/>
              <a:buChar char="+"/>
            </a:pPr>
            <a:r>
              <a:rPr lang="en-US" sz="2200">
                <a:solidFill>
                  <a:schemeClr val="dk1"/>
                </a:solidFill>
                <a:latin typeface="Roboto Condensed"/>
                <a:ea typeface="Roboto Condensed"/>
                <a:cs typeface="Roboto Condensed"/>
                <a:sym typeface="Roboto Condensed"/>
              </a:rPr>
              <a:t>text: thuộc tính quan trọng nhất, thể hiện nội dung của tweet, chứa thông tin liên quan thảm họa hoặc không.</a:t>
            </a:r>
            <a:endParaRPr sz="2200">
              <a:solidFill>
                <a:schemeClr val="dk1"/>
              </a:solidFill>
              <a:latin typeface="Roboto Condensed"/>
              <a:ea typeface="Roboto Condensed"/>
              <a:cs typeface="Roboto Condensed"/>
              <a:sym typeface="Roboto Condensed"/>
            </a:endParaRPr>
          </a:p>
          <a:p>
            <a:pPr indent="-368300" lvl="0" marL="457200" rtl="0" algn="just">
              <a:lnSpc>
                <a:spcPct val="115000"/>
              </a:lnSpc>
              <a:spcBef>
                <a:spcPts val="0"/>
              </a:spcBef>
              <a:spcAft>
                <a:spcPts val="0"/>
              </a:spcAft>
              <a:buClr>
                <a:schemeClr val="dk1"/>
              </a:buClr>
              <a:buSzPts val="2200"/>
              <a:buFont typeface="Roboto Condensed"/>
              <a:buChar char="+"/>
            </a:pPr>
            <a:r>
              <a:rPr lang="en-US" sz="2200">
                <a:solidFill>
                  <a:schemeClr val="dk1"/>
                </a:solidFill>
                <a:latin typeface="Roboto Condensed"/>
                <a:ea typeface="Roboto Condensed"/>
                <a:cs typeface="Roboto Condensed"/>
                <a:sym typeface="Roboto Condensed"/>
              </a:rPr>
              <a:t>target: có giá trị nhị phân, với 0 là không liên quan đến thảm họa, 1 là có liên quan đến thảm họa</a:t>
            </a:r>
            <a:endParaRPr sz="2200">
              <a:solidFill>
                <a:schemeClr val="dk1"/>
              </a:solidFill>
              <a:latin typeface="Roboto Condensed"/>
              <a:ea typeface="Roboto Condensed"/>
              <a:cs typeface="Roboto Condensed"/>
              <a:sym typeface="Roboto Condensed"/>
            </a:endParaRPr>
          </a:p>
        </p:txBody>
      </p:sp>
      <p:pic>
        <p:nvPicPr>
          <p:cNvPr id="165" name="Google Shape;165;p20"/>
          <p:cNvPicPr preferRelativeResize="0"/>
          <p:nvPr/>
        </p:nvPicPr>
        <p:blipFill>
          <a:blip r:embed="rId3">
            <a:alphaModFix/>
          </a:blip>
          <a:stretch>
            <a:fillRect/>
          </a:stretch>
        </p:blipFill>
        <p:spPr>
          <a:xfrm>
            <a:off x="1833300" y="4532025"/>
            <a:ext cx="6292651" cy="175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idx="12" type="sldNum"/>
          </p:nvPr>
        </p:nvSpPr>
        <p:spPr>
          <a:xfrm>
            <a:off x="2478505" y="6285330"/>
            <a:ext cx="2133600" cy="5493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2" name="Google Shape;172;p21"/>
          <p:cNvSpPr txBox="1"/>
          <p:nvPr/>
        </p:nvSpPr>
        <p:spPr>
          <a:xfrm>
            <a:off x="1548175" y="327275"/>
            <a:ext cx="7299000" cy="754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3700">
                <a:solidFill>
                  <a:schemeClr val="dk1"/>
                </a:solidFill>
                <a:latin typeface="Roboto"/>
                <a:ea typeface="Roboto"/>
                <a:cs typeface="Roboto"/>
                <a:sym typeface="Roboto"/>
              </a:rPr>
              <a:t>CÁC GIÁ TRỊ NULL</a:t>
            </a:r>
            <a:endParaRPr b="1" sz="3700">
              <a:solidFill>
                <a:schemeClr val="dk1"/>
              </a:solidFill>
              <a:latin typeface="Roboto"/>
              <a:ea typeface="Roboto"/>
              <a:cs typeface="Roboto"/>
              <a:sym typeface="Roboto"/>
            </a:endParaRPr>
          </a:p>
        </p:txBody>
      </p:sp>
      <p:pic>
        <p:nvPicPr>
          <p:cNvPr id="173" name="Google Shape;173;p21"/>
          <p:cNvPicPr preferRelativeResize="0"/>
          <p:nvPr/>
        </p:nvPicPr>
        <p:blipFill>
          <a:blip r:embed="rId3">
            <a:alphaModFix/>
          </a:blip>
          <a:stretch>
            <a:fillRect/>
          </a:stretch>
        </p:blipFill>
        <p:spPr>
          <a:xfrm>
            <a:off x="6262025" y="3994900"/>
            <a:ext cx="2820875" cy="1860250"/>
          </a:xfrm>
          <a:prstGeom prst="rect">
            <a:avLst/>
          </a:prstGeom>
          <a:noFill/>
          <a:ln>
            <a:noFill/>
          </a:ln>
        </p:spPr>
      </p:pic>
      <p:pic>
        <p:nvPicPr>
          <p:cNvPr id="174" name="Google Shape;174;p21"/>
          <p:cNvPicPr preferRelativeResize="0"/>
          <p:nvPr/>
        </p:nvPicPr>
        <p:blipFill>
          <a:blip r:embed="rId4">
            <a:alphaModFix/>
          </a:blip>
          <a:stretch>
            <a:fillRect/>
          </a:stretch>
        </p:blipFill>
        <p:spPr>
          <a:xfrm>
            <a:off x="83399" y="1910900"/>
            <a:ext cx="6178625" cy="3944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